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9" r:id="rId18"/>
    <p:sldId id="274" r:id="rId19"/>
    <p:sldId id="278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-56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Aprendizado de Máquina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Visão Computacional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Processamento de Linguagem Natural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FCA36015-60B2-45A8-B8A5-71788B1878FE}">
      <dgm:prSet phldrT="[Texto]"/>
      <dgm:spPr/>
      <dgm:t>
        <a:bodyPr/>
        <a:lstStyle/>
        <a:p>
          <a:r>
            <a:rPr lang="pt-BR" dirty="0" smtClean="0"/>
            <a:t>Inteligência de Documentos</a:t>
          </a:r>
          <a:endParaRPr lang="pt-BR" dirty="0"/>
        </a:p>
      </dgm:t>
    </dgm:pt>
    <dgm:pt modelId="{0557EC86-8199-44F5-A2FF-EB8DB6DD3965}" type="parTrans" cxnId="{4890FD0C-7AF0-4CB4-AACE-7E74B1E10298}">
      <dgm:prSet/>
      <dgm:spPr/>
      <dgm:t>
        <a:bodyPr/>
        <a:lstStyle/>
        <a:p>
          <a:endParaRPr lang="pt-BR"/>
        </a:p>
      </dgm:t>
    </dgm:pt>
    <dgm:pt modelId="{D39782E7-0865-4923-9401-A2A256E4BEC7}" type="sibTrans" cxnId="{4890FD0C-7AF0-4CB4-AACE-7E74B1E10298}">
      <dgm:prSet/>
      <dgm:spPr/>
      <dgm:t>
        <a:bodyPr/>
        <a:lstStyle/>
        <a:p>
          <a:endParaRPr lang="pt-BR"/>
        </a:p>
      </dgm:t>
    </dgm:pt>
    <dgm:pt modelId="{1905BF46-B7D8-4B41-9468-CCB813EB53A1}">
      <dgm:prSet phldrT="[Texto]"/>
      <dgm:spPr/>
      <dgm:t>
        <a:bodyPr/>
        <a:lstStyle/>
        <a:p>
          <a:r>
            <a:rPr lang="pt-BR" dirty="0" smtClean="0"/>
            <a:t>Mineração de Conhecimento</a:t>
          </a:r>
          <a:endParaRPr lang="pt-BR" dirty="0"/>
        </a:p>
      </dgm:t>
    </dgm:pt>
    <dgm:pt modelId="{EC6920E7-3487-4C45-99D2-5AB7D00C1926}" type="parTrans" cxnId="{6D5E718B-2120-4133-A0D1-86E330CDE120}">
      <dgm:prSet/>
      <dgm:spPr/>
      <dgm:t>
        <a:bodyPr/>
        <a:lstStyle/>
        <a:p>
          <a:endParaRPr lang="pt-BR"/>
        </a:p>
      </dgm:t>
    </dgm:pt>
    <dgm:pt modelId="{4C64A525-AB30-40FF-A135-C4765739DF62}" type="sibTrans" cxnId="{6D5E718B-2120-4133-A0D1-86E330CDE120}">
      <dgm:prSet/>
      <dgm:spPr/>
      <dgm:t>
        <a:bodyPr/>
        <a:lstStyle/>
        <a:p>
          <a:endParaRPr lang="pt-BR"/>
        </a:p>
      </dgm:t>
    </dgm:pt>
    <dgm:pt modelId="{CE35C494-6AC6-4C89-952D-4494E4B807D9}">
      <dgm:prSet/>
      <dgm:spPr/>
      <dgm:t>
        <a:bodyPr/>
        <a:lstStyle/>
        <a:p>
          <a:r>
            <a:rPr lang="pt-BR" dirty="0" smtClean="0"/>
            <a:t>IA Generativa</a:t>
          </a:r>
          <a:endParaRPr lang="pt-BR" dirty="0"/>
        </a:p>
      </dgm:t>
    </dgm:pt>
    <dgm:pt modelId="{3A5891DA-1EA1-4B42-BE4E-DEB2E7056E7C}" type="parTrans" cxnId="{DADF2428-195A-48C8-A966-C85530CE4784}">
      <dgm:prSet/>
      <dgm:spPr/>
      <dgm:t>
        <a:bodyPr/>
        <a:lstStyle/>
        <a:p>
          <a:endParaRPr lang="pt-BR"/>
        </a:p>
      </dgm:t>
    </dgm:pt>
    <dgm:pt modelId="{042F1691-5A99-43B6-BA95-F93DA10B85C2}" type="sibTrans" cxnId="{DADF2428-195A-48C8-A966-C85530CE4784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AE23C1-9406-439F-A37B-39E0700B6938}" type="pres">
      <dgm:prSet presAssocID="{924D0781-6EAF-4538-9992-F0BBB867D408}" presName="spacer" presStyleCnt="0"/>
      <dgm:spPr/>
    </dgm:pt>
    <dgm:pt modelId="{EE885BF5-1A6F-4531-A63A-56B1401C8DC9}" type="pres">
      <dgm:prSet presAssocID="{FCA36015-60B2-45A8-B8A5-71788B1878F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F9EC78-B075-4801-851A-4D07736C6ACD}" type="pres">
      <dgm:prSet presAssocID="{D39782E7-0865-4923-9401-A2A256E4BEC7}" presName="spacer" presStyleCnt="0"/>
      <dgm:spPr/>
    </dgm:pt>
    <dgm:pt modelId="{52B6FE9C-D81F-4F72-9567-239ECCE4F335}" type="pres">
      <dgm:prSet presAssocID="{1905BF46-B7D8-4B41-9468-CCB813EB53A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F858C3A-AF45-40AA-B7B4-FED51E226EBC}" type="pres">
      <dgm:prSet presAssocID="{4C64A525-AB30-40FF-A135-C4765739DF62}" presName="spacer" presStyleCnt="0"/>
      <dgm:spPr/>
    </dgm:pt>
    <dgm:pt modelId="{6CE4B903-366D-45A0-9639-9174515A5283}" type="pres">
      <dgm:prSet presAssocID="{CE35C494-6AC6-4C89-952D-4494E4B807D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BE7F8C7-9534-4935-A9DC-28720FCECE1F}" type="presOf" srcId="{1905BF46-B7D8-4B41-9468-CCB813EB53A1}" destId="{52B6FE9C-D81F-4F72-9567-239ECCE4F335}" srcOrd="0" destOrd="0" presId="urn:microsoft.com/office/officeart/2005/8/layout/vList2"/>
    <dgm:cxn modelId="{E257A493-13C3-4CE8-AEB1-6BD5DBC64B43}" type="presOf" srcId="{AC956FA6-FA88-45A8-BEB1-5C5F5D646BF7}" destId="{CC7D11F0-0E55-4601-9405-9E3AB679A31E}" srcOrd="0" destOrd="0" presId="urn:microsoft.com/office/officeart/2005/8/layout/vList2"/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8E665C3E-D8C9-44C8-8B90-BB5CA197E585}" type="presOf" srcId="{CE35C494-6AC6-4C89-952D-4494E4B807D9}" destId="{6CE4B903-366D-45A0-9639-9174515A5283}" srcOrd="0" destOrd="0" presId="urn:microsoft.com/office/officeart/2005/8/layout/vList2"/>
    <dgm:cxn modelId="{7DB879B4-6EBA-4D10-9EFB-C50C8AB33F11}" type="presOf" srcId="{FCA36015-60B2-45A8-B8A5-71788B1878FE}" destId="{EE885BF5-1A6F-4531-A63A-56B1401C8DC9}" srcOrd="0" destOrd="0" presId="urn:microsoft.com/office/officeart/2005/8/layout/vList2"/>
    <dgm:cxn modelId="{4890FD0C-7AF0-4CB4-AACE-7E74B1E10298}" srcId="{B43F7FBF-9DF6-4E7D-8BC5-A589E4B31C59}" destId="{FCA36015-60B2-45A8-B8A5-71788B1878FE}" srcOrd="3" destOrd="0" parTransId="{0557EC86-8199-44F5-A2FF-EB8DB6DD3965}" sibTransId="{D39782E7-0865-4923-9401-A2A256E4BEC7}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4C244408-79CC-4F79-99F3-F91FA1C11FFE}" type="presOf" srcId="{ECFA1223-CD80-4529-B1D5-987B9AEA6260}" destId="{465F09E3-2EE3-44B6-8E30-E28F6976DC22}" srcOrd="0" destOrd="0" presId="urn:microsoft.com/office/officeart/2005/8/layout/vList2"/>
    <dgm:cxn modelId="{6D5E718B-2120-4133-A0D1-86E330CDE120}" srcId="{B43F7FBF-9DF6-4E7D-8BC5-A589E4B31C59}" destId="{1905BF46-B7D8-4B41-9468-CCB813EB53A1}" srcOrd="4" destOrd="0" parTransId="{EC6920E7-3487-4C45-99D2-5AB7D00C1926}" sibTransId="{4C64A525-AB30-40FF-A135-C4765739DF62}"/>
    <dgm:cxn modelId="{DADF2428-195A-48C8-A966-C85530CE4784}" srcId="{B43F7FBF-9DF6-4E7D-8BC5-A589E4B31C59}" destId="{CE35C494-6AC6-4C89-952D-4494E4B807D9}" srcOrd="5" destOrd="0" parTransId="{3A5891DA-1EA1-4B42-BE4E-DEB2E7056E7C}" sibTransId="{042F1691-5A99-43B6-BA95-F93DA10B85C2}"/>
    <dgm:cxn modelId="{02AFC06E-7D70-453E-8C2B-604C67E33101}" type="presOf" srcId="{B43F7FBF-9DF6-4E7D-8BC5-A589E4B31C59}" destId="{C2679822-DEEF-4E47-8169-BDE8FB49E83D}" srcOrd="0" destOrd="0" presId="urn:microsoft.com/office/officeart/2005/8/layout/vList2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874BDE02-CB36-424D-861B-8AA05FD38EFC}" type="presOf" srcId="{2EE5ADE7-6937-42B2-BE61-30F1260CB6C3}" destId="{F95C91E2-1682-4E9D-9265-8F6A03FFDEBC}" srcOrd="0" destOrd="0" presId="urn:microsoft.com/office/officeart/2005/8/layout/vList2"/>
    <dgm:cxn modelId="{FAA1E18E-F094-4182-96B9-CAC3AE3C564C}" type="presParOf" srcId="{C2679822-DEEF-4E47-8169-BDE8FB49E83D}" destId="{CC7D11F0-0E55-4601-9405-9E3AB679A31E}" srcOrd="0" destOrd="0" presId="urn:microsoft.com/office/officeart/2005/8/layout/vList2"/>
    <dgm:cxn modelId="{535B759E-BDBD-49A2-893E-76AD236A875F}" type="presParOf" srcId="{C2679822-DEEF-4E47-8169-BDE8FB49E83D}" destId="{750797A0-22F9-4863-9A93-700978310A7A}" srcOrd="1" destOrd="0" presId="urn:microsoft.com/office/officeart/2005/8/layout/vList2"/>
    <dgm:cxn modelId="{9D84EC2F-5DC1-424D-9182-42DDF3CCD231}" type="presParOf" srcId="{C2679822-DEEF-4E47-8169-BDE8FB49E83D}" destId="{465F09E3-2EE3-44B6-8E30-E28F6976DC22}" srcOrd="2" destOrd="0" presId="urn:microsoft.com/office/officeart/2005/8/layout/vList2"/>
    <dgm:cxn modelId="{DFCE5904-A8A9-44F8-B572-5459ED1FF891}" type="presParOf" srcId="{C2679822-DEEF-4E47-8169-BDE8FB49E83D}" destId="{579D27BC-28AF-41D3-9847-F643A0D251AE}" srcOrd="3" destOrd="0" presId="urn:microsoft.com/office/officeart/2005/8/layout/vList2"/>
    <dgm:cxn modelId="{3386F5D8-64BB-4BCC-9BE5-B8F7DF50E0AF}" type="presParOf" srcId="{C2679822-DEEF-4E47-8169-BDE8FB49E83D}" destId="{F95C91E2-1682-4E9D-9265-8F6A03FFDEBC}" srcOrd="4" destOrd="0" presId="urn:microsoft.com/office/officeart/2005/8/layout/vList2"/>
    <dgm:cxn modelId="{292776C9-10CB-4C2C-8E47-3CAA358FDE44}" type="presParOf" srcId="{C2679822-DEEF-4E47-8169-BDE8FB49E83D}" destId="{BEAE23C1-9406-439F-A37B-39E0700B6938}" srcOrd="5" destOrd="0" presId="urn:microsoft.com/office/officeart/2005/8/layout/vList2"/>
    <dgm:cxn modelId="{44B2B8F5-5AF9-48B9-B2BB-CD72F744E4E4}" type="presParOf" srcId="{C2679822-DEEF-4E47-8169-BDE8FB49E83D}" destId="{EE885BF5-1A6F-4531-A63A-56B1401C8DC9}" srcOrd="6" destOrd="0" presId="urn:microsoft.com/office/officeart/2005/8/layout/vList2"/>
    <dgm:cxn modelId="{115EFFF3-FF5E-409B-81DD-9C011B0FC27E}" type="presParOf" srcId="{C2679822-DEEF-4E47-8169-BDE8FB49E83D}" destId="{E9F9EC78-B075-4801-851A-4D07736C6ACD}" srcOrd="7" destOrd="0" presId="urn:microsoft.com/office/officeart/2005/8/layout/vList2"/>
    <dgm:cxn modelId="{20FF659C-FC97-4F94-9FA1-4FCB1AEB1D4A}" type="presParOf" srcId="{C2679822-DEEF-4E47-8169-BDE8FB49E83D}" destId="{52B6FE9C-D81F-4F72-9567-239ECCE4F335}" srcOrd="8" destOrd="0" presId="urn:microsoft.com/office/officeart/2005/8/layout/vList2"/>
    <dgm:cxn modelId="{29F57858-50B0-40ED-9A7D-1E912DA6036A}" type="presParOf" srcId="{C2679822-DEEF-4E47-8169-BDE8FB49E83D}" destId="{8F858C3A-AF45-40AA-B7B4-FED51E226EBC}" srcOrd="9" destOrd="0" presId="urn:microsoft.com/office/officeart/2005/8/layout/vList2"/>
    <dgm:cxn modelId="{EE299069-2E47-4863-A8EE-C8E5F9A30911}" type="presParOf" srcId="{C2679822-DEEF-4E47-8169-BDE8FB49E83D}" destId="{6CE4B903-366D-45A0-9639-9174515A528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Aprendizado de Máquina Automatizado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Designer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Gerenciamento de Dados e Computação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FCA36015-60B2-45A8-B8A5-71788B1878FE}">
      <dgm:prSet phldrT="[Texto]"/>
      <dgm:spPr/>
      <dgm:t>
        <a:bodyPr/>
        <a:lstStyle/>
        <a:p>
          <a:r>
            <a:rPr lang="pt-BR" dirty="0" err="1" smtClean="0"/>
            <a:t>Pipelines</a:t>
          </a:r>
          <a:endParaRPr lang="pt-BR" dirty="0"/>
        </a:p>
      </dgm:t>
    </dgm:pt>
    <dgm:pt modelId="{0557EC86-8199-44F5-A2FF-EB8DB6DD3965}" type="parTrans" cxnId="{4890FD0C-7AF0-4CB4-AACE-7E74B1E10298}">
      <dgm:prSet/>
      <dgm:spPr/>
      <dgm:t>
        <a:bodyPr/>
        <a:lstStyle/>
        <a:p>
          <a:endParaRPr lang="pt-BR"/>
        </a:p>
      </dgm:t>
    </dgm:pt>
    <dgm:pt modelId="{D39782E7-0865-4923-9401-A2A256E4BEC7}" type="sibTrans" cxnId="{4890FD0C-7AF0-4CB4-AACE-7E74B1E10298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AE23C1-9406-439F-A37B-39E0700B6938}" type="pres">
      <dgm:prSet presAssocID="{924D0781-6EAF-4538-9992-F0BBB867D408}" presName="spacer" presStyleCnt="0"/>
      <dgm:spPr/>
    </dgm:pt>
    <dgm:pt modelId="{EE885BF5-1A6F-4531-A63A-56B1401C8DC9}" type="pres">
      <dgm:prSet presAssocID="{FCA36015-60B2-45A8-B8A5-71788B1878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24AF63E-809E-4F69-8B89-309CA9F41DD1}" type="presOf" srcId="{FCA36015-60B2-45A8-B8A5-71788B1878FE}" destId="{EE885BF5-1A6F-4531-A63A-56B1401C8DC9}" srcOrd="0" destOrd="0" presId="urn:microsoft.com/office/officeart/2005/8/layout/vList2"/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4890FD0C-7AF0-4CB4-AACE-7E74B1E10298}" srcId="{B43F7FBF-9DF6-4E7D-8BC5-A589E4B31C59}" destId="{FCA36015-60B2-45A8-B8A5-71788B1878FE}" srcOrd="3" destOrd="0" parTransId="{0557EC86-8199-44F5-A2FF-EB8DB6DD3965}" sibTransId="{D39782E7-0865-4923-9401-A2A256E4BEC7}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79E8A451-C4A9-474B-9EE7-CEE65EAF8FC2}" type="presOf" srcId="{AC956FA6-FA88-45A8-BEB1-5C5F5D646BF7}" destId="{CC7D11F0-0E55-4601-9405-9E3AB679A31E}" srcOrd="0" destOrd="0" presId="urn:microsoft.com/office/officeart/2005/8/layout/vList2"/>
    <dgm:cxn modelId="{FCC92944-ABA9-476B-9DBF-42EA0777BB3F}" type="presOf" srcId="{2EE5ADE7-6937-42B2-BE61-30F1260CB6C3}" destId="{F95C91E2-1682-4E9D-9265-8F6A03FFDEBC}" srcOrd="0" destOrd="0" presId="urn:microsoft.com/office/officeart/2005/8/layout/vList2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3322B1C7-4FEB-48B0-9B98-5D6BE6EA26D1}" type="presOf" srcId="{ECFA1223-CD80-4529-B1D5-987B9AEA6260}" destId="{465F09E3-2EE3-44B6-8E30-E28F6976DC22}" srcOrd="0" destOrd="0" presId="urn:microsoft.com/office/officeart/2005/8/layout/vList2"/>
    <dgm:cxn modelId="{1AB5B545-669C-4673-8461-1F666E085706}" type="presOf" srcId="{B43F7FBF-9DF6-4E7D-8BC5-A589E4B31C59}" destId="{C2679822-DEEF-4E47-8169-BDE8FB49E83D}" srcOrd="0" destOrd="0" presId="urn:microsoft.com/office/officeart/2005/8/layout/vList2"/>
    <dgm:cxn modelId="{CF1110CF-E2C2-46E0-8893-7FD39CE4B959}" type="presParOf" srcId="{C2679822-DEEF-4E47-8169-BDE8FB49E83D}" destId="{CC7D11F0-0E55-4601-9405-9E3AB679A31E}" srcOrd="0" destOrd="0" presId="urn:microsoft.com/office/officeart/2005/8/layout/vList2"/>
    <dgm:cxn modelId="{4AA1FD85-FDBC-4FD5-82C8-D9A514C47542}" type="presParOf" srcId="{C2679822-DEEF-4E47-8169-BDE8FB49E83D}" destId="{750797A0-22F9-4863-9A93-700978310A7A}" srcOrd="1" destOrd="0" presId="urn:microsoft.com/office/officeart/2005/8/layout/vList2"/>
    <dgm:cxn modelId="{2DB327FF-2B54-4DDC-98F4-5294CA31CB4E}" type="presParOf" srcId="{C2679822-DEEF-4E47-8169-BDE8FB49E83D}" destId="{465F09E3-2EE3-44B6-8E30-E28F6976DC22}" srcOrd="2" destOrd="0" presId="urn:microsoft.com/office/officeart/2005/8/layout/vList2"/>
    <dgm:cxn modelId="{2B0BBE91-4CC1-4B39-9B31-114B26E2B296}" type="presParOf" srcId="{C2679822-DEEF-4E47-8169-BDE8FB49E83D}" destId="{579D27BC-28AF-41D3-9847-F643A0D251AE}" srcOrd="3" destOrd="0" presId="urn:microsoft.com/office/officeart/2005/8/layout/vList2"/>
    <dgm:cxn modelId="{20F0AB5D-9D20-4169-9882-75721B5BC6A9}" type="presParOf" srcId="{C2679822-DEEF-4E47-8169-BDE8FB49E83D}" destId="{F95C91E2-1682-4E9D-9265-8F6A03FFDEBC}" srcOrd="4" destOrd="0" presId="urn:microsoft.com/office/officeart/2005/8/layout/vList2"/>
    <dgm:cxn modelId="{9A57A5FC-9BAF-4C47-B958-FF27DE526AFF}" type="presParOf" srcId="{C2679822-DEEF-4E47-8169-BDE8FB49E83D}" destId="{BEAE23C1-9406-439F-A37B-39E0700B6938}" srcOrd="5" destOrd="0" presId="urn:microsoft.com/office/officeart/2005/8/layout/vList2"/>
    <dgm:cxn modelId="{2FD3B5F1-E3AB-4EFB-BA65-30DE860E362E}" type="presParOf" srcId="{C2679822-DEEF-4E47-8169-BDE8FB49E83D}" destId="{EE885BF5-1A6F-4531-A63A-56B1401C8D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Classificação de Imagens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Detecção de Objetos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Segmentação Semântica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FCA36015-60B2-45A8-B8A5-71788B1878FE}">
      <dgm:prSet phldrT="[Texto]"/>
      <dgm:spPr/>
      <dgm:t>
        <a:bodyPr/>
        <a:lstStyle/>
        <a:p>
          <a:r>
            <a:rPr lang="pt-BR" dirty="0" smtClean="0"/>
            <a:t>Análise de Imagem</a:t>
          </a:r>
          <a:endParaRPr lang="pt-BR" dirty="0"/>
        </a:p>
      </dgm:t>
    </dgm:pt>
    <dgm:pt modelId="{0557EC86-8199-44F5-A2FF-EB8DB6DD3965}" type="parTrans" cxnId="{4890FD0C-7AF0-4CB4-AACE-7E74B1E10298}">
      <dgm:prSet/>
      <dgm:spPr/>
      <dgm:t>
        <a:bodyPr/>
        <a:lstStyle/>
        <a:p>
          <a:endParaRPr lang="pt-BR"/>
        </a:p>
      </dgm:t>
    </dgm:pt>
    <dgm:pt modelId="{D39782E7-0865-4923-9401-A2A256E4BEC7}" type="sibTrans" cxnId="{4890FD0C-7AF0-4CB4-AACE-7E74B1E10298}">
      <dgm:prSet/>
      <dgm:spPr/>
      <dgm:t>
        <a:bodyPr/>
        <a:lstStyle/>
        <a:p>
          <a:endParaRPr lang="pt-BR"/>
        </a:p>
      </dgm:t>
    </dgm:pt>
    <dgm:pt modelId="{8697AFB0-585C-4484-8EF7-1F69D50AE1A9}">
      <dgm:prSet/>
      <dgm:spPr/>
      <dgm:t>
        <a:bodyPr/>
        <a:lstStyle/>
        <a:p>
          <a:r>
            <a:rPr lang="pt-BR" dirty="0" smtClean="0"/>
            <a:t>Detecção, Análise e Reconhecimento de Rosto</a:t>
          </a:r>
          <a:endParaRPr lang="pt-BR" dirty="0"/>
        </a:p>
      </dgm:t>
    </dgm:pt>
    <dgm:pt modelId="{D7DF21DD-B438-41B7-B3F9-D60655172C2D}" type="parTrans" cxnId="{464FD956-3EDF-44E6-8EE3-0DCD7A8E005B}">
      <dgm:prSet/>
      <dgm:spPr/>
      <dgm:t>
        <a:bodyPr/>
        <a:lstStyle/>
        <a:p>
          <a:endParaRPr lang="pt-BR"/>
        </a:p>
      </dgm:t>
    </dgm:pt>
    <dgm:pt modelId="{472F828F-27CF-4A58-832B-BAFDC077B730}" type="sibTrans" cxnId="{464FD956-3EDF-44E6-8EE3-0DCD7A8E005B}">
      <dgm:prSet/>
      <dgm:spPr/>
      <dgm:t>
        <a:bodyPr/>
        <a:lstStyle/>
        <a:p>
          <a:endParaRPr lang="pt-BR"/>
        </a:p>
      </dgm:t>
    </dgm:pt>
    <dgm:pt modelId="{6FC76E32-8EC1-4B23-9719-62110ECAF6F2}">
      <dgm:prSet/>
      <dgm:spPr/>
      <dgm:t>
        <a:bodyPr/>
        <a:lstStyle/>
        <a:p>
          <a:r>
            <a:rPr lang="pt-BR" dirty="0" smtClean="0"/>
            <a:t>Reconhecimento Óptico de Caracteres (ORC)</a:t>
          </a:r>
          <a:endParaRPr lang="pt-BR" dirty="0"/>
        </a:p>
      </dgm:t>
    </dgm:pt>
    <dgm:pt modelId="{76D96542-AC71-46AD-AA2B-692C4624FAEB}" type="parTrans" cxnId="{9533E4D9-746A-4BA6-8863-32B6FD43D48D}">
      <dgm:prSet/>
      <dgm:spPr/>
      <dgm:t>
        <a:bodyPr/>
        <a:lstStyle/>
        <a:p>
          <a:endParaRPr lang="pt-BR"/>
        </a:p>
      </dgm:t>
    </dgm:pt>
    <dgm:pt modelId="{107E02D1-DD30-488A-B53A-38FA46E7A847}" type="sibTrans" cxnId="{9533E4D9-746A-4BA6-8863-32B6FD43D48D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AE23C1-9406-439F-A37B-39E0700B6938}" type="pres">
      <dgm:prSet presAssocID="{924D0781-6EAF-4538-9992-F0BBB867D408}" presName="spacer" presStyleCnt="0"/>
      <dgm:spPr/>
    </dgm:pt>
    <dgm:pt modelId="{EE885BF5-1A6F-4531-A63A-56B1401C8DC9}" type="pres">
      <dgm:prSet presAssocID="{FCA36015-60B2-45A8-B8A5-71788B1878F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F9EC78-B075-4801-851A-4D07736C6ACD}" type="pres">
      <dgm:prSet presAssocID="{D39782E7-0865-4923-9401-A2A256E4BEC7}" presName="spacer" presStyleCnt="0"/>
      <dgm:spPr/>
    </dgm:pt>
    <dgm:pt modelId="{1A9E6E0F-70EA-409F-9B39-1F3107194C48}" type="pres">
      <dgm:prSet presAssocID="{8697AFB0-585C-4484-8EF7-1F69D50AE1A9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2BB4417-E9CE-4AE6-B2AA-2919FA1B17AE}" type="pres">
      <dgm:prSet presAssocID="{472F828F-27CF-4A58-832B-BAFDC077B730}" presName="spacer" presStyleCnt="0"/>
      <dgm:spPr/>
    </dgm:pt>
    <dgm:pt modelId="{D2F45AF4-63DC-46DE-906F-029EB1E73961}" type="pres">
      <dgm:prSet presAssocID="{6FC76E32-8EC1-4B23-9719-62110ECAF6F2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CE6C215-7991-4960-810A-CE1FA69110F5}" type="presOf" srcId="{FCA36015-60B2-45A8-B8A5-71788B1878FE}" destId="{EE885BF5-1A6F-4531-A63A-56B1401C8DC9}" srcOrd="0" destOrd="0" presId="urn:microsoft.com/office/officeart/2005/8/layout/vList2"/>
    <dgm:cxn modelId="{9DA0E89D-3E40-47CB-9995-6DE11EDFA896}" type="presOf" srcId="{AC956FA6-FA88-45A8-BEB1-5C5F5D646BF7}" destId="{CC7D11F0-0E55-4601-9405-9E3AB679A31E}" srcOrd="0" destOrd="0" presId="urn:microsoft.com/office/officeart/2005/8/layout/vList2"/>
    <dgm:cxn modelId="{9533E4D9-746A-4BA6-8863-32B6FD43D48D}" srcId="{B43F7FBF-9DF6-4E7D-8BC5-A589E4B31C59}" destId="{6FC76E32-8EC1-4B23-9719-62110ECAF6F2}" srcOrd="5" destOrd="0" parTransId="{76D96542-AC71-46AD-AA2B-692C4624FAEB}" sibTransId="{107E02D1-DD30-488A-B53A-38FA46E7A847}"/>
    <dgm:cxn modelId="{8A198304-B60B-42EF-B5EF-81153F85CDD1}" type="presOf" srcId="{B43F7FBF-9DF6-4E7D-8BC5-A589E4B31C59}" destId="{C2679822-DEEF-4E47-8169-BDE8FB49E83D}" srcOrd="0" destOrd="0" presId="urn:microsoft.com/office/officeart/2005/8/layout/vList2"/>
    <dgm:cxn modelId="{8F155E11-422F-48AE-AD85-F12C5CFD16CD}" type="presOf" srcId="{ECFA1223-CD80-4529-B1D5-987B9AEA6260}" destId="{465F09E3-2EE3-44B6-8E30-E28F6976DC22}" srcOrd="0" destOrd="0" presId="urn:microsoft.com/office/officeart/2005/8/layout/vList2"/>
    <dgm:cxn modelId="{464FD956-3EDF-44E6-8EE3-0DCD7A8E005B}" srcId="{B43F7FBF-9DF6-4E7D-8BC5-A589E4B31C59}" destId="{8697AFB0-585C-4484-8EF7-1F69D50AE1A9}" srcOrd="4" destOrd="0" parTransId="{D7DF21DD-B438-41B7-B3F9-D60655172C2D}" sibTransId="{472F828F-27CF-4A58-832B-BAFDC077B730}"/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C6C0DA7C-9338-481C-A54F-CEF9716CE576}" type="presOf" srcId="{2EE5ADE7-6937-42B2-BE61-30F1260CB6C3}" destId="{F95C91E2-1682-4E9D-9265-8F6A03FFDEBC}" srcOrd="0" destOrd="0" presId="urn:microsoft.com/office/officeart/2005/8/layout/vList2"/>
    <dgm:cxn modelId="{4890FD0C-7AF0-4CB4-AACE-7E74B1E10298}" srcId="{B43F7FBF-9DF6-4E7D-8BC5-A589E4B31C59}" destId="{FCA36015-60B2-45A8-B8A5-71788B1878FE}" srcOrd="3" destOrd="0" parTransId="{0557EC86-8199-44F5-A2FF-EB8DB6DD3965}" sibTransId="{D39782E7-0865-4923-9401-A2A256E4BEC7}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924FCE0A-85F6-499C-9FEA-8D8BBF410049}" type="presOf" srcId="{8697AFB0-585C-4484-8EF7-1F69D50AE1A9}" destId="{1A9E6E0F-70EA-409F-9B39-1F3107194C48}" srcOrd="0" destOrd="0" presId="urn:microsoft.com/office/officeart/2005/8/layout/vList2"/>
    <dgm:cxn modelId="{3DA67D40-30D5-4A89-B095-01C08AA70057}" type="presOf" srcId="{6FC76E32-8EC1-4B23-9719-62110ECAF6F2}" destId="{D2F45AF4-63DC-46DE-906F-029EB1E73961}" srcOrd="0" destOrd="0" presId="urn:microsoft.com/office/officeart/2005/8/layout/vList2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FA0A6EB7-4176-4D07-BA30-4F4C895FB7A6}" type="presParOf" srcId="{C2679822-DEEF-4E47-8169-BDE8FB49E83D}" destId="{CC7D11F0-0E55-4601-9405-9E3AB679A31E}" srcOrd="0" destOrd="0" presId="urn:microsoft.com/office/officeart/2005/8/layout/vList2"/>
    <dgm:cxn modelId="{EBBB5A42-C47A-421A-ADD2-5D2F4399207C}" type="presParOf" srcId="{C2679822-DEEF-4E47-8169-BDE8FB49E83D}" destId="{750797A0-22F9-4863-9A93-700978310A7A}" srcOrd="1" destOrd="0" presId="urn:microsoft.com/office/officeart/2005/8/layout/vList2"/>
    <dgm:cxn modelId="{B22FF38D-3D75-4890-A9C2-DEA0F86532AD}" type="presParOf" srcId="{C2679822-DEEF-4E47-8169-BDE8FB49E83D}" destId="{465F09E3-2EE3-44B6-8E30-E28F6976DC22}" srcOrd="2" destOrd="0" presId="urn:microsoft.com/office/officeart/2005/8/layout/vList2"/>
    <dgm:cxn modelId="{792FAF57-C42D-4623-91F6-70B8FCEE043E}" type="presParOf" srcId="{C2679822-DEEF-4E47-8169-BDE8FB49E83D}" destId="{579D27BC-28AF-41D3-9847-F643A0D251AE}" srcOrd="3" destOrd="0" presId="urn:microsoft.com/office/officeart/2005/8/layout/vList2"/>
    <dgm:cxn modelId="{1EE39BB9-2E41-44B0-9C37-9B886CF617B3}" type="presParOf" srcId="{C2679822-DEEF-4E47-8169-BDE8FB49E83D}" destId="{F95C91E2-1682-4E9D-9265-8F6A03FFDEBC}" srcOrd="4" destOrd="0" presId="urn:microsoft.com/office/officeart/2005/8/layout/vList2"/>
    <dgm:cxn modelId="{35A0D41D-BC12-40B0-A357-6C57084BE980}" type="presParOf" srcId="{C2679822-DEEF-4E47-8169-BDE8FB49E83D}" destId="{BEAE23C1-9406-439F-A37B-39E0700B6938}" srcOrd="5" destOrd="0" presId="urn:microsoft.com/office/officeart/2005/8/layout/vList2"/>
    <dgm:cxn modelId="{05E073AC-E6A5-48B4-AA49-56BB78584EAE}" type="presParOf" srcId="{C2679822-DEEF-4E47-8169-BDE8FB49E83D}" destId="{EE885BF5-1A6F-4531-A63A-56B1401C8DC9}" srcOrd="6" destOrd="0" presId="urn:microsoft.com/office/officeart/2005/8/layout/vList2"/>
    <dgm:cxn modelId="{5FB9553B-01B4-4C6D-A4BE-4B2D40376C25}" type="presParOf" srcId="{C2679822-DEEF-4E47-8169-BDE8FB49E83D}" destId="{E9F9EC78-B075-4801-851A-4D07736C6ACD}" srcOrd="7" destOrd="0" presId="urn:microsoft.com/office/officeart/2005/8/layout/vList2"/>
    <dgm:cxn modelId="{FB88DA39-60CA-4D9A-93F0-3F06A03D7CA5}" type="presParOf" srcId="{C2679822-DEEF-4E47-8169-BDE8FB49E83D}" destId="{1A9E6E0F-70EA-409F-9B39-1F3107194C48}" srcOrd="8" destOrd="0" presId="urn:microsoft.com/office/officeart/2005/8/layout/vList2"/>
    <dgm:cxn modelId="{26D804B3-8E1A-489C-B353-EA414B734F17}" type="presParOf" srcId="{C2679822-DEEF-4E47-8169-BDE8FB49E83D}" destId="{82BB4417-E9CE-4AE6-B2AA-2919FA1B17AE}" srcOrd="9" destOrd="0" presId="urn:microsoft.com/office/officeart/2005/8/layout/vList2"/>
    <dgm:cxn modelId="{42C2C66D-EDBD-434D-AD88-9C9B557571A9}" type="presParOf" srcId="{C2679822-DEEF-4E47-8169-BDE8FB49E83D}" destId="{D2F45AF4-63DC-46DE-906F-029EB1E7396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Análise de Imagem – extrair descrições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Face – detecção e reconhecimento facial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Reconhecimento Óptico de Caracteres (ORC) – extrair texto impresso/imagem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962EA56C-12AB-4F6E-9DC9-9E9DF6E80935}" type="presOf" srcId="{AC956FA6-FA88-45A8-BEB1-5C5F5D646BF7}" destId="{CC7D11F0-0E55-4601-9405-9E3AB679A31E}" srcOrd="0" destOrd="0" presId="urn:microsoft.com/office/officeart/2005/8/layout/vList2"/>
    <dgm:cxn modelId="{601557E7-381E-4DA1-BAB0-301441E5C6C4}" type="presOf" srcId="{2EE5ADE7-6937-42B2-BE61-30F1260CB6C3}" destId="{F95C91E2-1682-4E9D-9265-8F6A03FFDEBC}" srcOrd="0" destOrd="0" presId="urn:microsoft.com/office/officeart/2005/8/layout/vList2"/>
    <dgm:cxn modelId="{0C41542A-49FD-43EB-984D-63DCDD5F7F84}" type="presOf" srcId="{B43F7FBF-9DF6-4E7D-8BC5-A589E4B31C59}" destId="{C2679822-DEEF-4E47-8169-BDE8FB49E83D}" srcOrd="0" destOrd="0" presId="urn:microsoft.com/office/officeart/2005/8/layout/vList2"/>
    <dgm:cxn modelId="{7486A4F0-35C6-4A60-9E15-C7C3B9D928F0}" type="presOf" srcId="{ECFA1223-CD80-4529-B1D5-987B9AEA6260}" destId="{465F09E3-2EE3-44B6-8E30-E28F6976DC22}" srcOrd="0" destOrd="0" presId="urn:microsoft.com/office/officeart/2005/8/layout/vList2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9D8729BA-3E8B-4872-9545-9D913002EBEC}" type="presParOf" srcId="{C2679822-DEEF-4E47-8169-BDE8FB49E83D}" destId="{CC7D11F0-0E55-4601-9405-9E3AB679A31E}" srcOrd="0" destOrd="0" presId="urn:microsoft.com/office/officeart/2005/8/layout/vList2"/>
    <dgm:cxn modelId="{7369D532-9913-4E13-8C5A-5620BAF134B8}" type="presParOf" srcId="{C2679822-DEEF-4E47-8169-BDE8FB49E83D}" destId="{750797A0-22F9-4863-9A93-700978310A7A}" srcOrd="1" destOrd="0" presId="urn:microsoft.com/office/officeart/2005/8/layout/vList2"/>
    <dgm:cxn modelId="{6E096198-6740-4CC8-BC23-258F7301D3C1}" type="presParOf" srcId="{C2679822-DEEF-4E47-8169-BDE8FB49E83D}" destId="{465F09E3-2EE3-44B6-8E30-E28F6976DC22}" srcOrd="2" destOrd="0" presId="urn:microsoft.com/office/officeart/2005/8/layout/vList2"/>
    <dgm:cxn modelId="{D875E4AF-4430-4EF6-A8AF-13B613DC0BD4}" type="presParOf" srcId="{C2679822-DEEF-4E47-8169-BDE8FB49E83D}" destId="{579D27BC-28AF-41D3-9847-F643A0D251AE}" srcOrd="3" destOrd="0" presId="urn:microsoft.com/office/officeart/2005/8/layout/vList2"/>
    <dgm:cxn modelId="{FB0CEEFE-7777-4214-8FC6-796464D39F6D}" type="presParOf" srcId="{C2679822-DEEF-4E47-8169-BDE8FB49E83D}" destId="{F95C91E2-1682-4E9D-9265-8F6A03FFDEB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Analisar e interpretar textos em documentos, e-mails entre outras fontes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Interpretar a linguagem falada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Traduzir automaticamente frases entre diferentes idiomas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FCA36015-60B2-45A8-B8A5-71788B1878FE}">
      <dgm:prSet phldrT="[Texto]"/>
      <dgm:spPr/>
      <dgm:t>
        <a:bodyPr/>
        <a:lstStyle/>
        <a:p>
          <a:r>
            <a:rPr lang="pt-BR" dirty="0" smtClean="0"/>
            <a:t>Interpretar comandos e determinar ações</a:t>
          </a:r>
          <a:endParaRPr lang="pt-BR" dirty="0"/>
        </a:p>
      </dgm:t>
    </dgm:pt>
    <dgm:pt modelId="{0557EC86-8199-44F5-A2FF-EB8DB6DD3965}" type="parTrans" cxnId="{4890FD0C-7AF0-4CB4-AACE-7E74B1E10298}">
      <dgm:prSet/>
      <dgm:spPr/>
      <dgm:t>
        <a:bodyPr/>
        <a:lstStyle/>
        <a:p>
          <a:endParaRPr lang="pt-BR"/>
        </a:p>
      </dgm:t>
    </dgm:pt>
    <dgm:pt modelId="{D39782E7-0865-4923-9401-A2A256E4BEC7}" type="sibTrans" cxnId="{4890FD0C-7AF0-4CB4-AACE-7E74B1E10298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4" custLinFactNeighborX="-4749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AE23C1-9406-439F-A37B-39E0700B6938}" type="pres">
      <dgm:prSet presAssocID="{924D0781-6EAF-4538-9992-F0BBB867D408}" presName="spacer" presStyleCnt="0"/>
      <dgm:spPr/>
    </dgm:pt>
    <dgm:pt modelId="{EE885BF5-1A6F-4531-A63A-56B1401C8DC9}" type="pres">
      <dgm:prSet presAssocID="{FCA36015-60B2-45A8-B8A5-71788B1878F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741D011-4226-46EA-85C7-71205C43FCF1}" type="presOf" srcId="{2EE5ADE7-6937-42B2-BE61-30F1260CB6C3}" destId="{F95C91E2-1682-4E9D-9265-8F6A03FFDEBC}" srcOrd="0" destOrd="0" presId="urn:microsoft.com/office/officeart/2005/8/layout/vList2"/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4890FD0C-7AF0-4CB4-AACE-7E74B1E10298}" srcId="{B43F7FBF-9DF6-4E7D-8BC5-A589E4B31C59}" destId="{FCA36015-60B2-45A8-B8A5-71788B1878FE}" srcOrd="3" destOrd="0" parTransId="{0557EC86-8199-44F5-A2FF-EB8DB6DD3965}" sibTransId="{D39782E7-0865-4923-9401-A2A256E4BEC7}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4EF31F88-61A0-4DFA-82AB-F69EB18D76EB}" type="presOf" srcId="{AC956FA6-FA88-45A8-BEB1-5C5F5D646BF7}" destId="{CC7D11F0-0E55-4601-9405-9E3AB679A31E}" srcOrd="0" destOrd="0" presId="urn:microsoft.com/office/officeart/2005/8/layout/vList2"/>
    <dgm:cxn modelId="{0A1B2973-75D0-4B41-A09B-E9F4365CB911}" type="presOf" srcId="{B43F7FBF-9DF6-4E7D-8BC5-A589E4B31C59}" destId="{C2679822-DEEF-4E47-8169-BDE8FB49E83D}" srcOrd="0" destOrd="0" presId="urn:microsoft.com/office/officeart/2005/8/layout/vList2"/>
    <dgm:cxn modelId="{B2D4E515-76E5-48B6-ABCD-B4DF6EE385C7}" type="presOf" srcId="{ECFA1223-CD80-4529-B1D5-987B9AEA6260}" destId="{465F09E3-2EE3-44B6-8E30-E28F6976DC22}" srcOrd="0" destOrd="0" presId="urn:microsoft.com/office/officeart/2005/8/layout/vList2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84977793-EEA6-43B5-BC0E-9A9B765AB262}" type="presOf" srcId="{FCA36015-60B2-45A8-B8A5-71788B1878FE}" destId="{EE885BF5-1A6F-4531-A63A-56B1401C8DC9}" srcOrd="0" destOrd="0" presId="urn:microsoft.com/office/officeart/2005/8/layout/vList2"/>
    <dgm:cxn modelId="{150A6FB8-99F2-4BAC-8DE5-70C36AB31030}" type="presParOf" srcId="{C2679822-DEEF-4E47-8169-BDE8FB49E83D}" destId="{CC7D11F0-0E55-4601-9405-9E3AB679A31E}" srcOrd="0" destOrd="0" presId="urn:microsoft.com/office/officeart/2005/8/layout/vList2"/>
    <dgm:cxn modelId="{5E8A5866-BB6B-44D8-9833-4D92A42B40D3}" type="presParOf" srcId="{C2679822-DEEF-4E47-8169-BDE8FB49E83D}" destId="{750797A0-22F9-4863-9A93-700978310A7A}" srcOrd="1" destOrd="0" presId="urn:microsoft.com/office/officeart/2005/8/layout/vList2"/>
    <dgm:cxn modelId="{C6F19AB8-6024-4881-97F6-1F0530316358}" type="presParOf" srcId="{C2679822-DEEF-4E47-8169-BDE8FB49E83D}" destId="{465F09E3-2EE3-44B6-8E30-E28F6976DC22}" srcOrd="2" destOrd="0" presId="urn:microsoft.com/office/officeart/2005/8/layout/vList2"/>
    <dgm:cxn modelId="{9A23208B-40BA-44CE-B93B-411210EB0043}" type="presParOf" srcId="{C2679822-DEEF-4E47-8169-BDE8FB49E83D}" destId="{579D27BC-28AF-41D3-9847-F643A0D251AE}" srcOrd="3" destOrd="0" presId="urn:microsoft.com/office/officeart/2005/8/layout/vList2"/>
    <dgm:cxn modelId="{23024817-E321-46A7-B765-25639B284FE6}" type="presParOf" srcId="{C2679822-DEEF-4E47-8169-BDE8FB49E83D}" destId="{F95C91E2-1682-4E9D-9265-8F6A03FFDEBC}" srcOrd="4" destOrd="0" presId="urn:microsoft.com/office/officeart/2005/8/layout/vList2"/>
    <dgm:cxn modelId="{7BD67D87-A98C-487B-9897-0827B8A0BCE9}" type="presParOf" srcId="{C2679822-DEEF-4E47-8169-BDE8FB49E83D}" destId="{BEAE23C1-9406-439F-A37B-39E0700B6938}" srcOrd="5" destOrd="0" presId="urn:microsoft.com/office/officeart/2005/8/layout/vList2"/>
    <dgm:cxn modelId="{D5D4D7AB-D7F6-4986-A9FF-3ACA940957EC}" type="presParOf" srcId="{C2679822-DEEF-4E47-8169-BDE8FB49E83D}" destId="{EE885BF5-1A6F-4531-A63A-56B1401C8DC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3F7FBF-9DF6-4E7D-8BC5-A589E4B31C59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C956FA6-FA88-45A8-BEB1-5C5F5D646BF7}">
      <dgm:prSet phldrT="[Texto]"/>
      <dgm:spPr/>
      <dgm:t>
        <a:bodyPr/>
        <a:lstStyle/>
        <a:p>
          <a:r>
            <a:rPr lang="pt-BR" dirty="0" smtClean="0"/>
            <a:t>1 – Justiça – pessoas, sem preconceito</a:t>
          </a:r>
          <a:endParaRPr lang="pt-BR" dirty="0"/>
        </a:p>
      </dgm:t>
    </dgm:pt>
    <dgm:pt modelId="{CB7F5D66-CD65-4C62-BCD1-1B2A3CA76DD1}" type="parTrans" cxnId="{22ED1E72-0314-4323-B423-EAE36CC40275}">
      <dgm:prSet/>
      <dgm:spPr/>
      <dgm:t>
        <a:bodyPr/>
        <a:lstStyle/>
        <a:p>
          <a:endParaRPr lang="pt-BR"/>
        </a:p>
      </dgm:t>
    </dgm:pt>
    <dgm:pt modelId="{5A61A1A8-B8C9-4ADB-9E42-EB6AC0A76F0A}" type="sibTrans" cxnId="{22ED1E72-0314-4323-B423-EAE36CC40275}">
      <dgm:prSet/>
      <dgm:spPr/>
      <dgm:t>
        <a:bodyPr/>
        <a:lstStyle/>
        <a:p>
          <a:endParaRPr lang="pt-BR"/>
        </a:p>
      </dgm:t>
    </dgm:pt>
    <dgm:pt modelId="{ECFA1223-CD80-4529-B1D5-987B9AEA6260}">
      <dgm:prSet phldrT="[Texto]"/>
      <dgm:spPr/>
      <dgm:t>
        <a:bodyPr/>
        <a:lstStyle/>
        <a:p>
          <a:r>
            <a:rPr lang="pt-BR" dirty="0" smtClean="0"/>
            <a:t>2 - Confiabilidade e segurança – médico, falso negativo</a:t>
          </a:r>
          <a:endParaRPr lang="pt-BR" dirty="0"/>
        </a:p>
      </dgm:t>
    </dgm:pt>
    <dgm:pt modelId="{A69A17C5-004C-41CF-A873-EA06798E35A1}" type="parTrans" cxnId="{CF8F19E7-54B4-4101-A3B7-628F25812EED}">
      <dgm:prSet/>
      <dgm:spPr/>
      <dgm:t>
        <a:bodyPr/>
        <a:lstStyle/>
        <a:p>
          <a:endParaRPr lang="pt-BR"/>
        </a:p>
      </dgm:t>
    </dgm:pt>
    <dgm:pt modelId="{694BE460-9841-4022-B738-EEF5E519641A}" type="sibTrans" cxnId="{CF8F19E7-54B4-4101-A3B7-628F25812EED}">
      <dgm:prSet/>
      <dgm:spPr/>
      <dgm:t>
        <a:bodyPr/>
        <a:lstStyle/>
        <a:p>
          <a:endParaRPr lang="pt-BR"/>
        </a:p>
      </dgm:t>
    </dgm:pt>
    <dgm:pt modelId="{2EE5ADE7-6937-42B2-BE61-30F1260CB6C3}">
      <dgm:prSet phldrT="[Texto]"/>
      <dgm:spPr/>
      <dgm:t>
        <a:bodyPr/>
        <a:lstStyle/>
        <a:p>
          <a:r>
            <a:rPr lang="pt-BR" dirty="0" smtClean="0"/>
            <a:t>3 - Privacidade e segurança – dados pessoais</a:t>
          </a:r>
          <a:endParaRPr lang="pt-BR" dirty="0"/>
        </a:p>
      </dgm:t>
    </dgm:pt>
    <dgm:pt modelId="{1EAF1802-94AB-4550-AEEA-432A01884C9B}" type="parTrans" cxnId="{251FD522-C7D7-4962-9C38-612CF3953111}">
      <dgm:prSet/>
      <dgm:spPr/>
      <dgm:t>
        <a:bodyPr/>
        <a:lstStyle/>
        <a:p>
          <a:endParaRPr lang="pt-BR"/>
        </a:p>
      </dgm:t>
    </dgm:pt>
    <dgm:pt modelId="{924D0781-6EAF-4538-9992-F0BBB867D408}" type="sibTrans" cxnId="{251FD522-C7D7-4962-9C38-612CF3953111}">
      <dgm:prSet/>
      <dgm:spPr/>
      <dgm:t>
        <a:bodyPr/>
        <a:lstStyle/>
        <a:p>
          <a:endParaRPr lang="pt-BR"/>
        </a:p>
      </dgm:t>
    </dgm:pt>
    <dgm:pt modelId="{FCA36015-60B2-45A8-B8A5-71788B1878FE}">
      <dgm:prSet phldrT="[Texto]"/>
      <dgm:spPr/>
      <dgm:t>
        <a:bodyPr/>
        <a:lstStyle/>
        <a:p>
          <a:r>
            <a:rPr lang="pt-BR" dirty="0" smtClean="0"/>
            <a:t>4 – Inclusão – envolver todas as pessoas, benefício</a:t>
          </a:r>
          <a:endParaRPr lang="pt-BR" dirty="0"/>
        </a:p>
      </dgm:t>
    </dgm:pt>
    <dgm:pt modelId="{0557EC86-8199-44F5-A2FF-EB8DB6DD3965}" type="parTrans" cxnId="{4890FD0C-7AF0-4CB4-AACE-7E74B1E10298}">
      <dgm:prSet/>
      <dgm:spPr/>
      <dgm:t>
        <a:bodyPr/>
        <a:lstStyle/>
        <a:p>
          <a:endParaRPr lang="pt-BR"/>
        </a:p>
      </dgm:t>
    </dgm:pt>
    <dgm:pt modelId="{D39782E7-0865-4923-9401-A2A256E4BEC7}" type="sibTrans" cxnId="{4890FD0C-7AF0-4CB4-AACE-7E74B1E10298}">
      <dgm:prSet/>
      <dgm:spPr/>
      <dgm:t>
        <a:bodyPr/>
        <a:lstStyle/>
        <a:p>
          <a:endParaRPr lang="pt-BR"/>
        </a:p>
      </dgm:t>
    </dgm:pt>
    <dgm:pt modelId="{1905BF46-B7D8-4B41-9468-CCB813EB53A1}">
      <dgm:prSet phldrT="[Texto]"/>
      <dgm:spPr/>
      <dgm:t>
        <a:bodyPr/>
        <a:lstStyle/>
        <a:p>
          <a:r>
            <a:rPr lang="pt-BR" dirty="0" smtClean="0"/>
            <a:t>5 – Transparência – finalidade do sistema, limitações</a:t>
          </a:r>
          <a:endParaRPr lang="pt-BR" dirty="0"/>
        </a:p>
      </dgm:t>
    </dgm:pt>
    <dgm:pt modelId="{EC6920E7-3487-4C45-99D2-5AB7D00C1926}" type="parTrans" cxnId="{6D5E718B-2120-4133-A0D1-86E330CDE120}">
      <dgm:prSet/>
      <dgm:spPr/>
      <dgm:t>
        <a:bodyPr/>
        <a:lstStyle/>
        <a:p>
          <a:endParaRPr lang="pt-BR"/>
        </a:p>
      </dgm:t>
    </dgm:pt>
    <dgm:pt modelId="{4C64A525-AB30-40FF-A135-C4765739DF62}" type="sibTrans" cxnId="{6D5E718B-2120-4133-A0D1-86E330CDE120}">
      <dgm:prSet/>
      <dgm:spPr/>
      <dgm:t>
        <a:bodyPr/>
        <a:lstStyle/>
        <a:p>
          <a:endParaRPr lang="pt-BR"/>
        </a:p>
      </dgm:t>
    </dgm:pt>
    <dgm:pt modelId="{CE35C494-6AC6-4C89-952D-4494E4B807D9}">
      <dgm:prSet/>
      <dgm:spPr/>
      <dgm:t>
        <a:bodyPr/>
        <a:lstStyle/>
        <a:p>
          <a:r>
            <a:rPr lang="pt-BR" dirty="0" smtClean="0"/>
            <a:t>6 – Responsabilidade – pessoas devem ser responsáveis pelos sistemas da IA; padrões éticos e legais</a:t>
          </a:r>
          <a:endParaRPr lang="pt-BR" dirty="0"/>
        </a:p>
      </dgm:t>
    </dgm:pt>
    <dgm:pt modelId="{3A5891DA-1EA1-4B42-BE4E-DEB2E7056E7C}" type="parTrans" cxnId="{DADF2428-195A-48C8-A966-C85530CE4784}">
      <dgm:prSet/>
      <dgm:spPr/>
      <dgm:t>
        <a:bodyPr/>
        <a:lstStyle/>
        <a:p>
          <a:endParaRPr lang="pt-BR"/>
        </a:p>
      </dgm:t>
    </dgm:pt>
    <dgm:pt modelId="{042F1691-5A99-43B6-BA95-F93DA10B85C2}" type="sibTrans" cxnId="{DADF2428-195A-48C8-A966-C85530CE4784}">
      <dgm:prSet/>
      <dgm:spPr/>
      <dgm:t>
        <a:bodyPr/>
        <a:lstStyle/>
        <a:p>
          <a:endParaRPr lang="pt-BR"/>
        </a:p>
      </dgm:t>
    </dgm:pt>
    <dgm:pt modelId="{C2679822-DEEF-4E47-8169-BDE8FB49E83D}" type="pres">
      <dgm:prSet presAssocID="{B43F7FBF-9DF6-4E7D-8BC5-A589E4B31C5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CC7D11F0-0E55-4601-9405-9E3AB679A31E}" type="pres">
      <dgm:prSet presAssocID="{AC956FA6-FA88-45A8-BEB1-5C5F5D646BF7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0797A0-22F9-4863-9A93-700978310A7A}" type="pres">
      <dgm:prSet presAssocID="{5A61A1A8-B8C9-4ADB-9E42-EB6AC0A76F0A}" presName="spacer" presStyleCnt="0"/>
      <dgm:spPr/>
    </dgm:pt>
    <dgm:pt modelId="{465F09E3-2EE3-44B6-8E30-E28F6976DC22}" type="pres">
      <dgm:prSet presAssocID="{ECFA1223-CD80-4529-B1D5-987B9AEA6260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79D27BC-28AF-41D3-9847-F643A0D251AE}" type="pres">
      <dgm:prSet presAssocID="{694BE460-9841-4022-B738-EEF5E519641A}" presName="spacer" presStyleCnt="0"/>
      <dgm:spPr/>
    </dgm:pt>
    <dgm:pt modelId="{F95C91E2-1682-4E9D-9265-8F6A03FFDEBC}" type="pres">
      <dgm:prSet presAssocID="{2EE5ADE7-6937-42B2-BE61-30F1260CB6C3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AE23C1-9406-439F-A37B-39E0700B6938}" type="pres">
      <dgm:prSet presAssocID="{924D0781-6EAF-4538-9992-F0BBB867D408}" presName="spacer" presStyleCnt="0"/>
      <dgm:spPr/>
    </dgm:pt>
    <dgm:pt modelId="{EE885BF5-1A6F-4531-A63A-56B1401C8DC9}" type="pres">
      <dgm:prSet presAssocID="{FCA36015-60B2-45A8-B8A5-71788B1878FE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9F9EC78-B075-4801-851A-4D07736C6ACD}" type="pres">
      <dgm:prSet presAssocID="{D39782E7-0865-4923-9401-A2A256E4BEC7}" presName="spacer" presStyleCnt="0"/>
      <dgm:spPr/>
    </dgm:pt>
    <dgm:pt modelId="{52B6FE9C-D81F-4F72-9567-239ECCE4F335}" type="pres">
      <dgm:prSet presAssocID="{1905BF46-B7D8-4B41-9468-CCB813EB53A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F858C3A-AF45-40AA-B7B4-FED51E226EBC}" type="pres">
      <dgm:prSet presAssocID="{4C64A525-AB30-40FF-A135-C4765739DF62}" presName="spacer" presStyleCnt="0"/>
      <dgm:spPr/>
    </dgm:pt>
    <dgm:pt modelId="{6CE4B903-366D-45A0-9639-9174515A5283}" type="pres">
      <dgm:prSet presAssocID="{CE35C494-6AC6-4C89-952D-4494E4B807D9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9167018-EC2E-461A-9358-A751BB17D86D}" type="presOf" srcId="{1905BF46-B7D8-4B41-9468-CCB813EB53A1}" destId="{52B6FE9C-D81F-4F72-9567-239ECCE4F335}" srcOrd="0" destOrd="0" presId="urn:microsoft.com/office/officeart/2005/8/layout/vList2"/>
    <dgm:cxn modelId="{A2D42FB5-0BBF-4F7F-90B1-2889C1DFF31C}" type="presOf" srcId="{2EE5ADE7-6937-42B2-BE61-30F1260CB6C3}" destId="{F95C91E2-1682-4E9D-9265-8F6A03FFDEBC}" srcOrd="0" destOrd="0" presId="urn:microsoft.com/office/officeart/2005/8/layout/vList2"/>
    <dgm:cxn modelId="{CF8F19E7-54B4-4101-A3B7-628F25812EED}" srcId="{B43F7FBF-9DF6-4E7D-8BC5-A589E4B31C59}" destId="{ECFA1223-CD80-4529-B1D5-987B9AEA6260}" srcOrd="1" destOrd="0" parTransId="{A69A17C5-004C-41CF-A873-EA06798E35A1}" sibTransId="{694BE460-9841-4022-B738-EEF5E519641A}"/>
    <dgm:cxn modelId="{4890FD0C-7AF0-4CB4-AACE-7E74B1E10298}" srcId="{B43F7FBF-9DF6-4E7D-8BC5-A589E4B31C59}" destId="{FCA36015-60B2-45A8-B8A5-71788B1878FE}" srcOrd="3" destOrd="0" parTransId="{0557EC86-8199-44F5-A2FF-EB8DB6DD3965}" sibTransId="{D39782E7-0865-4923-9401-A2A256E4BEC7}"/>
    <dgm:cxn modelId="{22ED1E72-0314-4323-B423-EAE36CC40275}" srcId="{B43F7FBF-9DF6-4E7D-8BC5-A589E4B31C59}" destId="{AC956FA6-FA88-45A8-BEB1-5C5F5D646BF7}" srcOrd="0" destOrd="0" parTransId="{CB7F5D66-CD65-4C62-BCD1-1B2A3CA76DD1}" sibTransId="{5A61A1A8-B8C9-4ADB-9E42-EB6AC0A76F0A}"/>
    <dgm:cxn modelId="{FDA6219C-CCF0-470C-B229-256E0DC3DEE5}" type="presOf" srcId="{B43F7FBF-9DF6-4E7D-8BC5-A589E4B31C59}" destId="{C2679822-DEEF-4E47-8169-BDE8FB49E83D}" srcOrd="0" destOrd="0" presId="urn:microsoft.com/office/officeart/2005/8/layout/vList2"/>
    <dgm:cxn modelId="{54A0FFD8-9E37-4BC4-99AC-E61BC1BE1532}" type="presOf" srcId="{FCA36015-60B2-45A8-B8A5-71788B1878FE}" destId="{EE885BF5-1A6F-4531-A63A-56B1401C8DC9}" srcOrd="0" destOrd="0" presId="urn:microsoft.com/office/officeart/2005/8/layout/vList2"/>
    <dgm:cxn modelId="{DADF2428-195A-48C8-A966-C85530CE4784}" srcId="{B43F7FBF-9DF6-4E7D-8BC5-A589E4B31C59}" destId="{CE35C494-6AC6-4C89-952D-4494E4B807D9}" srcOrd="5" destOrd="0" parTransId="{3A5891DA-1EA1-4B42-BE4E-DEB2E7056E7C}" sibTransId="{042F1691-5A99-43B6-BA95-F93DA10B85C2}"/>
    <dgm:cxn modelId="{6D5E718B-2120-4133-A0D1-86E330CDE120}" srcId="{B43F7FBF-9DF6-4E7D-8BC5-A589E4B31C59}" destId="{1905BF46-B7D8-4B41-9468-CCB813EB53A1}" srcOrd="4" destOrd="0" parTransId="{EC6920E7-3487-4C45-99D2-5AB7D00C1926}" sibTransId="{4C64A525-AB30-40FF-A135-C4765739DF62}"/>
    <dgm:cxn modelId="{C93281CA-1531-478D-B178-6E179DB97EDD}" type="presOf" srcId="{ECFA1223-CD80-4529-B1D5-987B9AEA6260}" destId="{465F09E3-2EE3-44B6-8E30-E28F6976DC22}" srcOrd="0" destOrd="0" presId="urn:microsoft.com/office/officeart/2005/8/layout/vList2"/>
    <dgm:cxn modelId="{251FD522-C7D7-4962-9C38-612CF3953111}" srcId="{B43F7FBF-9DF6-4E7D-8BC5-A589E4B31C59}" destId="{2EE5ADE7-6937-42B2-BE61-30F1260CB6C3}" srcOrd="2" destOrd="0" parTransId="{1EAF1802-94AB-4550-AEEA-432A01884C9B}" sibTransId="{924D0781-6EAF-4538-9992-F0BBB867D408}"/>
    <dgm:cxn modelId="{3074486D-F5F8-4205-9249-E1186261D955}" type="presOf" srcId="{CE35C494-6AC6-4C89-952D-4494E4B807D9}" destId="{6CE4B903-366D-45A0-9639-9174515A5283}" srcOrd="0" destOrd="0" presId="urn:microsoft.com/office/officeart/2005/8/layout/vList2"/>
    <dgm:cxn modelId="{1F2A2844-1C54-49A8-BD30-77C70DC8D288}" type="presOf" srcId="{AC956FA6-FA88-45A8-BEB1-5C5F5D646BF7}" destId="{CC7D11F0-0E55-4601-9405-9E3AB679A31E}" srcOrd="0" destOrd="0" presId="urn:microsoft.com/office/officeart/2005/8/layout/vList2"/>
    <dgm:cxn modelId="{B0E4E604-2EB0-4339-90DB-697B5477C988}" type="presParOf" srcId="{C2679822-DEEF-4E47-8169-BDE8FB49E83D}" destId="{CC7D11F0-0E55-4601-9405-9E3AB679A31E}" srcOrd="0" destOrd="0" presId="urn:microsoft.com/office/officeart/2005/8/layout/vList2"/>
    <dgm:cxn modelId="{44EE3E07-F34D-4C12-B6D0-1DDB62934414}" type="presParOf" srcId="{C2679822-DEEF-4E47-8169-BDE8FB49E83D}" destId="{750797A0-22F9-4863-9A93-700978310A7A}" srcOrd="1" destOrd="0" presId="urn:microsoft.com/office/officeart/2005/8/layout/vList2"/>
    <dgm:cxn modelId="{3A1E18F9-47C8-4A80-8290-C6BB96865638}" type="presParOf" srcId="{C2679822-DEEF-4E47-8169-BDE8FB49E83D}" destId="{465F09E3-2EE3-44B6-8E30-E28F6976DC22}" srcOrd="2" destOrd="0" presId="urn:microsoft.com/office/officeart/2005/8/layout/vList2"/>
    <dgm:cxn modelId="{DEA6138F-0F1C-4EBB-9000-7E85B49C6815}" type="presParOf" srcId="{C2679822-DEEF-4E47-8169-BDE8FB49E83D}" destId="{579D27BC-28AF-41D3-9847-F643A0D251AE}" srcOrd="3" destOrd="0" presId="urn:microsoft.com/office/officeart/2005/8/layout/vList2"/>
    <dgm:cxn modelId="{617E8322-FDAB-46DD-BFE6-D91597808B55}" type="presParOf" srcId="{C2679822-DEEF-4E47-8169-BDE8FB49E83D}" destId="{F95C91E2-1682-4E9D-9265-8F6A03FFDEBC}" srcOrd="4" destOrd="0" presId="urn:microsoft.com/office/officeart/2005/8/layout/vList2"/>
    <dgm:cxn modelId="{C2E2A44C-B2A8-480B-BBBB-6790295B7FB0}" type="presParOf" srcId="{C2679822-DEEF-4E47-8169-BDE8FB49E83D}" destId="{BEAE23C1-9406-439F-A37B-39E0700B6938}" srcOrd="5" destOrd="0" presId="urn:microsoft.com/office/officeart/2005/8/layout/vList2"/>
    <dgm:cxn modelId="{01EB0B2A-4D1E-4A07-A943-A34B565BB655}" type="presParOf" srcId="{C2679822-DEEF-4E47-8169-BDE8FB49E83D}" destId="{EE885BF5-1A6F-4531-A63A-56B1401C8DC9}" srcOrd="6" destOrd="0" presId="urn:microsoft.com/office/officeart/2005/8/layout/vList2"/>
    <dgm:cxn modelId="{6109D3A6-C009-4D2A-AD70-2375EB931B4F}" type="presParOf" srcId="{C2679822-DEEF-4E47-8169-BDE8FB49E83D}" destId="{E9F9EC78-B075-4801-851A-4D07736C6ACD}" srcOrd="7" destOrd="0" presId="urn:microsoft.com/office/officeart/2005/8/layout/vList2"/>
    <dgm:cxn modelId="{B63B9FB3-212D-42C3-AB70-501E73336AB3}" type="presParOf" srcId="{C2679822-DEEF-4E47-8169-BDE8FB49E83D}" destId="{52B6FE9C-D81F-4F72-9567-239ECCE4F335}" srcOrd="8" destOrd="0" presId="urn:microsoft.com/office/officeart/2005/8/layout/vList2"/>
    <dgm:cxn modelId="{7E976044-5330-4F49-BB85-FD6DF35E6732}" type="presParOf" srcId="{C2679822-DEEF-4E47-8169-BDE8FB49E83D}" destId="{8F858C3A-AF45-40AA-B7B4-FED51E226EBC}" srcOrd="9" destOrd="0" presId="urn:microsoft.com/office/officeart/2005/8/layout/vList2"/>
    <dgm:cxn modelId="{F7AAE4E7-19AF-40E8-B40B-B2EA9397ABA4}" type="presParOf" srcId="{C2679822-DEEF-4E47-8169-BDE8FB49E83D}" destId="{6CE4B903-366D-45A0-9639-9174515A528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581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Aprendizado de Máquina</a:t>
          </a:r>
          <a:endParaRPr lang="pt-BR" sz="2000" kern="1200" dirty="0"/>
        </a:p>
      </dsp:txBody>
      <dsp:txXfrm>
        <a:off x="0" y="58127"/>
        <a:ext cx="5086252" cy="468000"/>
      </dsp:txXfrm>
    </dsp:sp>
    <dsp:sp modelId="{465F09E3-2EE3-44B6-8E30-E28F6976DC22}">
      <dsp:nvSpPr>
        <dsp:cNvPr id="0" name=""/>
        <dsp:cNvSpPr/>
      </dsp:nvSpPr>
      <dsp:spPr>
        <a:xfrm>
          <a:off x="0" y="5837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Visão Computacional</a:t>
          </a:r>
          <a:endParaRPr lang="pt-BR" sz="2000" kern="1200" dirty="0"/>
        </a:p>
      </dsp:txBody>
      <dsp:txXfrm>
        <a:off x="0" y="583727"/>
        <a:ext cx="5086252" cy="468000"/>
      </dsp:txXfrm>
    </dsp:sp>
    <dsp:sp modelId="{F95C91E2-1682-4E9D-9265-8F6A03FFDEBC}">
      <dsp:nvSpPr>
        <dsp:cNvPr id="0" name=""/>
        <dsp:cNvSpPr/>
      </dsp:nvSpPr>
      <dsp:spPr>
        <a:xfrm>
          <a:off x="0" y="11093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Processamento de Linguagem Natural</a:t>
          </a:r>
          <a:endParaRPr lang="pt-BR" sz="2000" kern="1200" dirty="0"/>
        </a:p>
      </dsp:txBody>
      <dsp:txXfrm>
        <a:off x="0" y="1109327"/>
        <a:ext cx="5086252" cy="468000"/>
      </dsp:txXfrm>
    </dsp:sp>
    <dsp:sp modelId="{EE885BF5-1A6F-4531-A63A-56B1401C8DC9}">
      <dsp:nvSpPr>
        <dsp:cNvPr id="0" name=""/>
        <dsp:cNvSpPr/>
      </dsp:nvSpPr>
      <dsp:spPr>
        <a:xfrm>
          <a:off x="0" y="16349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Inteligência de Documentos</a:t>
          </a:r>
          <a:endParaRPr lang="pt-BR" sz="2000" kern="1200" dirty="0"/>
        </a:p>
      </dsp:txBody>
      <dsp:txXfrm>
        <a:off x="0" y="1634927"/>
        <a:ext cx="5086252" cy="468000"/>
      </dsp:txXfrm>
    </dsp:sp>
    <dsp:sp modelId="{52B6FE9C-D81F-4F72-9567-239ECCE4F335}">
      <dsp:nvSpPr>
        <dsp:cNvPr id="0" name=""/>
        <dsp:cNvSpPr/>
      </dsp:nvSpPr>
      <dsp:spPr>
        <a:xfrm>
          <a:off x="0" y="21605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Mineração de Conhecimento</a:t>
          </a:r>
          <a:endParaRPr lang="pt-BR" sz="2000" kern="1200" dirty="0"/>
        </a:p>
      </dsp:txBody>
      <dsp:txXfrm>
        <a:off x="0" y="2160527"/>
        <a:ext cx="5086252" cy="468000"/>
      </dsp:txXfrm>
    </dsp:sp>
    <dsp:sp modelId="{6CE4B903-366D-45A0-9639-9174515A5283}">
      <dsp:nvSpPr>
        <dsp:cNvPr id="0" name=""/>
        <dsp:cNvSpPr/>
      </dsp:nvSpPr>
      <dsp:spPr>
        <a:xfrm>
          <a:off x="0" y="2686127"/>
          <a:ext cx="5086252" cy="4680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IA Generativa</a:t>
          </a:r>
          <a:endParaRPr lang="pt-BR" sz="2000" kern="1200" dirty="0"/>
        </a:p>
      </dsp:txBody>
      <dsp:txXfrm>
        <a:off x="0" y="2686127"/>
        <a:ext cx="5086252" cy="468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532607"/>
          <a:ext cx="5086252" cy="4913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Aprendizado de Máquina Automatizado</a:t>
          </a:r>
          <a:endParaRPr lang="pt-BR" sz="2100" kern="1200" dirty="0"/>
        </a:p>
      </dsp:txBody>
      <dsp:txXfrm>
        <a:off x="0" y="532607"/>
        <a:ext cx="5086252" cy="491399"/>
      </dsp:txXfrm>
    </dsp:sp>
    <dsp:sp modelId="{465F09E3-2EE3-44B6-8E30-E28F6976DC22}">
      <dsp:nvSpPr>
        <dsp:cNvPr id="0" name=""/>
        <dsp:cNvSpPr/>
      </dsp:nvSpPr>
      <dsp:spPr>
        <a:xfrm>
          <a:off x="0" y="1084487"/>
          <a:ext cx="5086252" cy="4913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Designer</a:t>
          </a:r>
          <a:endParaRPr lang="pt-BR" sz="2100" kern="1200" dirty="0"/>
        </a:p>
      </dsp:txBody>
      <dsp:txXfrm>
        <a:off x="0" y="1084487"/>
        <a:ext cx="5086252" cy="491399"/>
      </dsp:txXfrm>
    </dsp:sp>
    <dsp:sp modelId="{F95C91E2-1682-4E9D-9265-8F6A03FFDEBC}">
      <dsp:nvSpPr>
        <dsp:cNvPr id="0" name=""/>
        <dsp:cNvSpPr/>
      </dsp:nvSpPr>
      <dsp:spPr>
        <a:xfrm>
          <a:off x="0" y="1636367"/>
          <a:ext cx="5086252" cy="4913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smtClean="0"/>
            <a:t>Gerenciamento de Dados e Computação</a:t>
          </a:r>
          <a:endParaRPr lang="pt-BR" sz="2100" kern="1200" dirty="0"/>
        </a:p>
      </dsp:txBody>
      <dsp:txXfrm>
        <a:off x="0" y="1636367"/>
        <a:ext cx="5086252" cy="491399"/>
      </dsp:txXfrm>
    </dsp:sp>
    <dsp:sp modelId="{EE885BF5-1A6F-4531-A63A-56B1401C8DC9}">
      <dsp:nvSpPr>
        <dsp:cNvPr id="0" name=""/>
        <dsp:cNvSpPr/>
      </dsp:nvSpPr>
      <dsp:spPr>
        <a:xfrm>
          <a:off x="0" y="2188247"/>
          <a:ext cx="5086252" cy="4913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100" kern="1200" dirty="0" err="1" smtClean="0"/>
            <a:t>Pipelines</a:t>
          </a:r>
          <a:endParaRPr lang="pt-BR" sz="2100" kern="1200" dirty="0"/>
        </a:p>
      </dsp:txBody>
      <dsp:txXfrm>
        <a:off x="0" y="2188247"/>
        <a:ext cx="5086252" cy="49139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212926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Classificação de Imagens</a:t>
          </a:r>
          <a:endParaRPr lang="pt-BR" sz="1800" kern="1200" dirty="0"/>
        </a:p>
      </dsp:txBody>
      <dsp:txXfrm>
        <a:off x="0" y="212926"/>
        <a:ext cx="5086252" cy="421200"/>
      </dsp:txXfrm>
    </dsp:sp>
    <dsp:sp modelId="{465F09E3-2EE3-44B6-8E30-E28F6976DC22}">
      <dsp:nvSpPr>
        <dsp:cNvPr id="0" name=""/>
        <dsp:cNvSpPr/>
      </dsp:nvSpPr>
      <dsp:spPr>
        <a:xfrm>
          <a:off x="0" y="685967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Detecção de Objetos</a:t>
          </a:r>
          <a:endParaRPr lang="pt-BR" sz="1800" kern="1200" dirty="0"/>
        </a:p>
      </dsp:txBody>
      <dsp:txXfrm>
        <a:off x="0" y="685967"/>
        <a:ext cx="5086252" cy="421200"/>
      </dsp:txXfrm>
    </dsp:sp>
    <dsp:sp modelId="{F95C91E2-1682-4E9D-9265-8F6A03FFDEBC}">
      <dsp:nvSpPr>
        <dsp:cNvPr id="0" name=""/>
        <dsp:cNvSpPr/>
      </dsp:nvSpPr>
      <dsp:spPr>
        <a:xfrm>
          <a:off x="0" y="1159007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Segmentação Semântica</a:t>
          </a:r>
          <a:endParaRPr lang="pt-BR" sz="1800" kern="1200" dirty="0"/>
        </a:p>
      </dsp:txBody>
      <dsp:txXfrm>
        <a:off x="0" y="1159007"/>
        <a:ext cx="5086252" cy="421200"/>
      </dsp:txXfrm>
    </dsp:sp>
    <dsp:sp modelId="{EE885BF5-1A6F-4531-A63A-56B1401C8DC9}">
      <dsp:nvSpPr>
        <dsp:cNvPr id="0" name=""/>
        <dsp:cNvSpPr/>
      </dsp:nvSpPr>
      <dsp:spPr>
        <a:xfrm>
          <a:off x="0" y="1632047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Análise de Imagem</a:t>
          </a:r>
          <a:endParaRPr lang="pt-BR" sz="1800" kern="1200" dirty="0"/>
        </a:p>
      </dsp:txBody>
      <dsp:txXfrm>
        <a:off x="0" y="1632047"/>
        <a:ext cx="5086252" cy="421200"/>
      </dsp:txXfrm>
    </dsp:sp>
    <dsp:sp modelId="{1A9E6E0F-70EA-409F-9B39-1F3107194C48}">
      <dsp:nvSpPr>
        <dsp:cNvPr id="0" name=""/>
        <dsp:cNvSpPr/>
      </dsp:nvSpPr>
      <dsp:spPr>
        <a:xfrm>
          <a:off x="0" y="2105087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Detecção, Análise e Reconhecimento de Rosto</a:t>
          </a:r>
          <a:endParaRPr lang="pt-BR" sz="1800" kern="1200" dirty="0"/>
        </a:p>
      </dsp:txBody>
      <dsp:txXfrm>
        <a:off x="0" y="2105087"/>
        <a:ext cx="5086252" cy="421200"/>
      </dsp:txXfrm>
    </dsp:sp>
    <dsp:sp modelId="{D2F45AF4-63DC-46DE-906F-029EB1E73961}">
      <dsp:nvSpPr>
        <dsp:cNvPr id="0" name=""/>
        <dsp:cNvSpPr/>
      </dsp:nvSpPr>
      <dsp:spPr>
        <a:xfrm>
          <a:off x="0" y="2578127"/>
          <a:ext cx="5086252" cy="4212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Reconhecimento Óptico de Caracteres (ORC)</a:t>
          </a:r>
          <a:endParaRPr lang="pt-BR" sz="1800" kern="1200" dirty="0"/>
        </a:p>
      </dsp:txBody>
      <dsp:txXfrm>
        <a:off x="0" y="2578127"/>
        <a:ext cx="5086252" cy="4212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11387"/>
          <a:ext cx="4218037" cy="6464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Análise de Imagem – extrair descrições</a:t>
          </a:r>
          <a:endParaRPr lang="pt-BR" sz="1700" kern="1200" dirty="0"/>
        </a:p>
      </dsp:txBody>
      <dsp:txXfrm>
        <a:off x="0" y="11387"/>
        <a:ext cx="4218037" cy="646425"/>
      </dsp:txXfrm>
    </dsp:sp>
    <dsp:sp modelId="{465F09E3-2EE3-44B6-8E30-E28F6976DC22}">
      <dsp:nvSpPr>
        <dsp:cNvPr id="0" name=""/>
        <dsp:cNvSpPr/>
      </dsp:nvSpPr>
      <dsp:spPr>
        <a:xfrm>
          <a:off x="0" y="706772"/>
          <a:ext cx="4218037" cy="6464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Face – detecção e reconhecimento facial</a:t>
          </a:r>
          <a:endParaRPr lang="pt-BR" sz="1700" kern="1200" dirty="0"/>
        </a:p>
      </dsp:txBody>
      <dsp:txXfrm>
        <a:off x="0" y="706772"/>
        <a:ext cx="4218037" cy="646425"/>
      </dsp:txXfrm>
    </dsp:sp>
    <dsp:sp modelId="{F95C91E2-1682-4E9D-9265-8F6A03FFDEBC}">
      <dsp:nvSpPr>
        <dsp:cNvPr id="0" name=""/>
        <dsp:cNvSpPr/>
      </dsp:nvSpPr>
      <dsp:spPr>
        <a:xfrm>
          <a:off x="0" y="1402157"/>
          <a:ext cx="4218037" cy="6464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700" kern="1200" dirty="0" smtClean="0"/>
            <a:t>Reconhecimento Óptico de Caracteres (ORC) – extrair texto impresso/imagem</a:t>
          </a:r>
          <a:endParaRPr lang="pt-BR" sz="1700" kern="1200" dirty="0"/>
        </a:p>
      </dsp:txBody>
      <dsp:txXfrm>
        <a:off x="0" y="1402157"/>
        <a:ext cx="4218037" cy="646425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12839"/>
          <a:ext cx="4813259" cy="5791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Analisar e interpretar textos em documentos, e-mails entre outras fontes</a:t>
          </a:r>
          <a:endParaRPr lang="pt-BR" sz="1500" kern="1200" dirty="0"/>
        </a:p>
      </dsp:txBody>
      <dsp:txXfrm>
        <a:off x="0" y="12839"/>
        <a:ext cx="4813259" cy="579149"/>
      </dsp:txXfrm>
    </dsp:sp>
    <dsp:sp modelId="{465F09E3-2EE3-44B6-8E30-E28F6976DC22}">
      <dsp:nvSpPr>
        <dsp:cNvPr id="0" name=""/>
        <dsp:cNvSpPr/>
      </dsp:nvSpPr>
      <dsp:spPr>
        <a:xfrm>
          <a:off x="0" y="635189"/>
          <a:ext cx="4813259" cy="5791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Interpretar a linguagem falada</a:t>
          </a:r>
          <a:endParaRPr lang="pt-BR" sz="1500" kern="1200" dirty="0"/>
        </a:p>
      </dsp:txBody>
      <dsp:txXfrm>
        <a:off x="0" y="635189"/>
        <a:ext cx="4813259" cy="579149"/>
      </dsp:txXfrm>
    </dsp:sp>
    <dsp:sp modelId="{F95C91E2-1682-4E9D-9265-8F6A03FFDEBC}">
      <dsp:nvSpPr>
        <dsp:cNvPr id="0" name=""/>
        <dsp:cNvSpPr/>
      </dsp:nvSpPr>
      <dsp:spPr>
        <a:xfrm>
          <a:off x="0" y="1257539"/>
          <a:ext cx="4813259" cy="5791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Traduzir automaticamente frases entre diferentes idiomas</a:t>
          </a:r>
          <a:endParaRPr lang="pt-BR" sz="1500" kern="1200" dirty="0"/>
        </a:p>
      </dsp:txBody>
      <dsp:txXfrm>
        <a:off x="0" y="1257539"/>
        <a:ext cx="4813259" cy="579149"/>
      </dsp:txXfrm>
    </dsp:sp>
    <dsp:sp modelId="{EE885BF5-1A6F-4531-A63A-56B1401C8DC9}">
      <dsp:nvSpPr>
        <dsp:cNvPr id="0" name=""/>
        <dsp:cNvSpPr/>
      </dsp:nvSpPr>
      <dsp:spPr>
        <a:xfrm>
          <a:off x="0" y="1879889"/>
          <a:ext cx="4813259" cy="57914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Interpretar comandos e determinar ações</a:t>
          </a:r>
          <a:endParaRPr lang="pt-BR" sz="1500" kern="1200" dirty="0"/>
        </a:p>
      </dsp:txBody>
      <dsp:txXfrm>
        <a:off x="0" y="1879889"/>
        <a:ext cx="4813259" cy="579149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C7D11F0-0E55-4601-9405-9E3AB679A31E}">
      <dsp:nvSpPr>
        <dsp:cNvPr id="0" name=""/>
        <dsp:cNvSpPr/>
      </dsp:nvSpPr>
      <dsp:spPr>
        <a:xfrm>
          <a:off x="0" y="29551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1 – Justiça – pessoas, sem preconceito</a:t>
          </a:r>
          <a:endParaRPr lang="pt-BR" sz="1300" kern="1200" dirty="0"/>
        </a:p>
      </dsp:txBody>
      <dsp:txXfrm>
        <a:off x="0" y="29551"/>
        <a:ext cx="5086252" cy="494325"/>
      </dsp:txXfrm>
    </dsp:sp>
    <dsp:sp modelId="{465F09E3-2EE3-44B6-8E30-E28F6976DC22}">
      <dsp:nvSpPr>
        <dsp:cNvPr id="0" name=""/>
        <dsp:cNvSpPr/>
      </dsp:nvSpPr>
      <dsp:spPr>
        <a:xfrm>
          <a:off x="0" y="561316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2 - Confiabilidade e segurança – médico, falso negativo</a:t>
          </a:r>
          <a:endParaRPr lang="pt-BR" sz="1300" kern="1200" dirty="0"/>
        </a:p>
      </dsp:txBody>
      <dsp:txXfrm>
        <a:off x="0" y="561316"/>
        <a:ext cx="5086252" cy="494325"/>
      </dsp:txXfrm>
    </dsp:sp>
    <dsp:sp modelId="{F95C91E2-1682-4E9D-9265-8F6A03FFDEBC}">
      <dsp:nvSpPr>
        <dsp:cNvPr id="0" name=""/>
        <dsp:cNvSpPr/>
      </dsp:nvSpPr>
      <dsp:spPr>
        <a:xfrm>
          <a:off x="0" y="1093081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3 - Privacidade e segurança – dados pessoais</a:t>
          </a:r>
          <a:endParaRPr lang="pt-BR" sz="1300" kern="1200" dirty="0"/>
        </a:p>
      </dsp:txBody>
      <dsp:txXfrm>
        <a:off x="0" y="1093081"/>
        <a:ext cx="5086252" cy="494325"/>
      </dsp:txXfrm>
    </dsp:sp>
    <dsp:sp modelId="{EE885BF5-1A6F-4531-A63A-56B1401C8DC9}">
      <dsp:nvSpPr>
        <dsp:cNvPr id="0" name=""/>
        <dsp:cNvSpPr/>
      </dsp:nvSpPr>
      <dsp:spPr>
        <a:xfrm>
          <a:off x="0" y="1624847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4 – Inclusão – envolver todas as pessoas, benefício</a:t>
          </a:r>
          <a:endParaRPr lang="pt-BR" sz="1300" kern="1200" dirty="0"/>
        </a:p>
      </dsp:txBody>
      <dsp:txXfrm>
        <a:off x="0" y="1624847"/>
        <a:ext cx="5086252" cy="494325"/>
      </dsp:txXfrm>
    </dsp:sp>
    <dsp:sp modelId="{52B6FE9C-D81F-4F72-9567-239ECCE4F335}">
      <dsp:nvSpPr>
        <dsp:cNvPr id="0" name=""/>
        <dsp:cNvSpPr/>
      </dsp:nvSpPr>
      <dsp:spPr>
        <a:xfrm>
          <a:off x="0" y="2156612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5 – Transparência – finalidade do sistema, limitações</a:t>
          </a:r>
          <a:endParaRPr lang="pt-BR" sz="1300" kern="1200" dirty="0"/>
        </a:p>
      </dsp:txBody>
      <dsp:txXfrm>
        <a:off x="0" y="2156612"/>
        <a:ext cx="5086252" cy="494325"/>
      </dsp:txXfrm>
    </dsp:sp>
    <dsp:sp modelId="{6CE4B903-366D-45A0-9639-9174515A5283}">
      <dsp:nvSpPr>
        <dsp:cNvPr id="0" name=""/>
        <dsp:cNvSpPr/>
      </dsp:nvSpPr>
      <dsp:spPr>
        <a:xfrm>
          <a:off x="0" y="2688377"/>
          <a:ext cx="5086252" cy="49432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30000"/>
                <a:satMod val="2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75000"/>
                <a:satMod val="2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5000"/>
                <a:satMod val="210000"/>
              </a:schemeClr>
            </a:gs>
          </a:gsLst>
          <a:lin ang="5400000" scaled="1"/>
        </a:gradFill>
        <a:ln>
          <a:noFill/>
        </a:ln>
        <a:effectLst>
          <a:outerShdw blurRad="76200" dist="50800" dir="5400000" rotWithShape="0">
            <a:srgbClr val="4E3B30">
              <a:alpha val="6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6 – Responsabilidade – pessoas devem ser responsáveis pelos sistemas da IA; padrões éticos e legais</a:t>
          </a:r>
          <a:endParaRPr lang="pt-BR" sz="1300" kern="1200" dirty="0"/>
        </a:p>
      </dsp:txBody>
      <dsp:txXfrm>
        <a:off x="0" y="2688377"/>
        <a:ext cx="5086252" cy="4943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>
              <a:cxn ang="0">
                <a:pos x="0" y="0"/>
              </a:cxn>
              <a:cxn ang="0">
                <a:pos x="120000" y="0"/>
              </a:cxn>
              <a:cxn ang="0">
                <a:pos x="120000" y="120000"/>
              </a:cxn>
              <a:cxn ang="0">
                <a:pos x="0" y="120000"/>
              </a:cxn>
              <a:cxn ang="0">
                <a:pos x="0" y="0"/>
              </a:cxn>
            </a:cxnLst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smtClean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685800" y="5349903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ítulo 28"/>
          <p:cNvSpPr>
            <a:spLocks noGrp="1"/>
          </p:cNvSpPr>
          <p:nvPr>
            <p:ph type="ctrTitle"/>
          </p:nvPr>
        </p:nvSpPr>
        <p:spPr>
          <a:xfrm>
            <a:off x="508000" y="4853412"/>
            <a:ext cx="11277600" cy="1222375"/>
          </a:xfrm>
        </p:spPr>
        <p:txBody>
          <a:bodyPr anchor="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508000" y="3886200"/>
            <a:ext cx="112776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16" name="Espaço Reservado para Data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>
          <a:xfrm>
            <a:off x="10972800" y="6473952"/>
            <a:ext cx="1011936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4000" y="549277"/>
            <a:ext cx="2438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549277"/>
            <a:ext cx="83312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27" name="Espaço Reservado para Conteúdo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5" name="Espaço Reservado para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>
          <a:xfrm>
            <a:off x="4775200" y="76201"/>
            <a:ext cx="38608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>
          <a:xfrm>
            <a:off x="10972800" y="6473952"/>
            <a:ext cx="1011936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685800" y="3444903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>
          <a:xfrm>
            <a:off x="508000" y="1676400"/>
            <a:ext cx="112776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9" name="Espaço Reservado par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11" name="Espaço Reservado para Rodapé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Espaço Reservado para Número de Slide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240633" y="2947086"/>
            <a:ext cx="115824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/>
          <p:cNvSpPr>
            <a:spLocks noGrp="1"/>
          </p:cNvSpPr>
          <p:nvPr>
            <p:ph type="title"/>
          </p:nvPr>
        </p:nvSpPr>
        <p:spPr>
          <a:xfrm>
            <a:off x="402336" y="457200"/>
            <a:ext cx="11582400" cy="841248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4" name="Espaço Reservado para Conteúdo 13"/>
          <p:cNvSpPr>
            <a:spLocks noGrp="1"/>
          </p:cNvSpPr>
          <p:nvPr>
            <p:ph sz="half" idx="1"/>
          </p:nvPr>
        </p:nvSpPr>
        <p:spPr>
          <a:xfrm>
            <a:off x="406400" y="1600200"/>
            <a:ext cx="5588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7912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Espaço Reservado para Número de Slid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28"/>
          <p:cNvSpPr>
            <a:spLocks noGrp="1"/>
          </p:cNvSpPr>
          <p:nvPr>
            <p:ph type="title"/>
          </p:nvPr>
        </p:nvSpPr>
        <p:spPr>
          <a:xfrm>
            <a:off x="406400" y="5410200"/>
            <a:ext cx="114808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375259" y="666750"/>
            <a:ext cx="57207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25" name="Espaço Reservado para Texto 24"/>
          <p:cNvSpPr>
            <a:spLocks noGrp="1"/>
          </p:cNvSpPr>
          <p:nvPr>
            <p:ph type="body" sz="half" idx="3"/>
          </p:nvPr>
        </p:nvSpPr>
        <p:spPr>
          <a:xfrm>
            <a:off x="6193367" y="666750"/>
            <a:ext cx="5722988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375259" y="1316038"/>
            <a:ext cx="5720741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8" name="Espaço Reservado para Conteúdo 27"/>
          <p:cNvSpPr>
            <a:spLocks noGrp="1"/>
          </p:cNvSpPr>
          <p:nvPr>
            <p:ph sz="quarter" idx="4"/>
          </p:nvPr>
        </p:nvSpPr>
        <p:spPr>
          <a:xfrm>
            <a:off x="6198307" y="1316038"/>
            <a:ext cx="571804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0972800" y="6477000"/>
            <a:ext cx="1016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685800" y="6019801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29"/>
          <p:cNvSpPr>
            <a:spLocks noGrp="1"/>
          </p:cNvSpPr>
          <p:nvPr>
            <p:ph type="title"/>
          </p:nvPr>
        </p:nvSpPr>
        <p:spPr>
          <a:xfrm>
            <a:off x="402336" y="457200"/>
            <a:ext cx="11582400" cy="841248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24" name="Espaço Reservado para Rodapé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85800" y="5849118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609600" y="5486400"/>
            <a:ext cx="112776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idx="2"/>
          </p:nvPr>
        </p:nvSpPr>
        <p:spPr>
          <a:xfrm>
            <a:off x="609601" y="609600"/>
            <a:ext cx="4011084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sz="half" idx="1"/>
          </p:nvPr>
        </p:nvSpPr>
        <p:spPr>
          <a:xfrm>
            <a:off x="4766733" y="609600"/>
            <a:ext cx="7120467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5" name="Espaço Reservado para Data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29" name="Espaço Reservado para Rodapé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2"/>
          <p:cNvSpPr>
            <a:spLocks noGrp="1"/>
          </p:cNvSpPr>
          <p:nvPr>
            <p:ph type="pic" idx="1"/>
          </p:nvPr>
        </p:nvSpPr>
        <p:spPr>
          <a:xfrm>
            <a:off x="4673600" y="616634"/>
            <a:ext cx="67056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Espaço Reservado para Número de Slid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/>
          </a:p>
        </p:txBody>
      </p:sp>
      <p:sp>
        <p:nvSpPr>
          <p:cNvPr id="17" name="Título 16"/>
          <p:cNvSpPr>
            <a:spLocks noGrp="1"/>
          </p:cNvSpPr>
          <p:nvPr>
            <p:ph type="title"/>
          </p:nvPr>
        </p:nvSpPr>
        <p:spPr>
          <a:xfrm>
            <a:off x="508000" y="4993760"/>
            <a:ext cx="78232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26" name="Espaço Reservado para Texto 25"/>
          <p:cNvSpPr>
            <a:spLocks noGrp="1"/>
          </p:cNvSpPr>
          <p:nvPr>
            <p:ph type="body" sz="half" idx="2"/>
          </p:nvPr>
        </p:nvSpPr>
        <p:spPr>
          <a:xfrm>
            <a:off x="508000" y="5533218"/>
            <a:ext cx="78232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685800" y="1050899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idx="1"/>
          </p:nvPr>
        </p:nvSpPr>
        <p:spPr>
          <a:xfrm>
            <a:off x="406400" y="1554163"/>
            <a:ext cx="115824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Data 10"/>
          <p:cNvSpPr>
            <a:spLocks noGrp="1"/>
          </p:cNvSpPr>
          <p:nvPr>
            <p:ph type="dt" sz="half" idx="2"/>
          </p:nvPr>
        </p:nvSpPr>
        <p:spPr>
          <a:xfrm>
            <a:off x="8636000" y="76201"/>
            <a:ext cx="33528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12/6/2023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3"/>
          </p:nvPr>
        </p:nvSpPr>
        <p:spPr>
          <a:xfrm>
            <a:off x="4165600" y="76201"/>
            <a:ext cx="44704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>
          <a:xfrm>
            <a:off x="10972800" y="6477001"/>
            <a:ext cx="1016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‹nº›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Espaço Reservado para Título 9"/>
          <p:cNvSpPr>
            <a:spLocks noGrp="1"/>
          </p:cNvSpPr>
          <p:nvPr>
            <p:ph type="title"/>
          </p:nvPr>
        </p:nvSpPr>
        <p:spPr>
          <a:xfrm>
            <a:off x="406400" y="457200"/>
            <a:ext cx="115824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85800" y="1050899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685800" y="1057987"/>
            <a:ext cx="1150620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hyperlink" Target="https://learn.microsoft.com/en-us/training/modules/get-started-ai-fundamentals/3-understand-computer-vi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Preparatório AI 900 de A-Z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1 – Conceitos Básicos da IA do Microsoft Azure</a:t>
            </a:r>
          </a:p>
          <a:p>
            <a:r>
              <a:rPr lang="pt-BR" dirty="0" smtClean="0"/>
              <a:t>1.1 – Conceitos Fundamentais da IA</a:t>
            </a:r>
            <a:endParaRPr lang="pt-BR" dirty="0"/>
          </a:p>
        </p:txBody>
      </p:sp>
      <p:pic>
        <p:nvPicPr>
          <p:cNvPr id="5" name="Imagem 4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Inferências. Aprendizado Supervisionado.</a:t>
            </a:r>
          </a:p>
          <a:p>
            <a:pPr algn="just"/>
            <a:endParaRPr lang="pt-BR" sz="2800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836246" y="2665636"/>
          <a:ext cx="699945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11"/>
                <a:gridCol w="1055077"/>
                <a:gridCol w="1015479"/>
                <a:gridCol w="1277555"/>
                <a:gridCol w="1125415"/>
                <a:gridCol w="120982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>
                          <a:solidFill>
                            <a:schemeClr val="tx1"/>
                          </a:solidFill>
                        </a:rPr>
                        <a:t>Qtde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quartos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Área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Tem garagem?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Quitada?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Preço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Taguatinga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30 x 30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Asa Sul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100 x 100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3520931" y="2570580"/>
            <a:ext cx="406199" cy="577556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endCxn id="14" idx="1"/>
          </p:cNvCxnSpPr>
          <p:nvPr/>
        </p:nvCxnSpPr>
        <p:spPr>
          <a:xfrm>
            <a:off x="7272997" y="5023149"/>
            <a:ext cx="368888" cy="560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23028" y="5690958"/>
            <a:ext cx="132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Variáveis preditoras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641885" y="5429348"/>
            <a:ext cx="132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</a:t>
            </a:r>
            <a:r>
              <a:rPr lang="pt-BR" dirty="0" smtClean="0"/>
              <a:t>/</a:t>
            </a:r>
            <a:r>
              <a:rPr lang="pt-BR" dirty="0" err="1" smtClean="0"/>
              <a:t>target</a:t>
            </a:r>
            <a:endParaRPr lang="pt-BR" dirty="0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4" name="Picture 6" descr="Home - Free building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65099" y="2354191"/>
            <a:ext cx="2901075" cy="290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Soluções do Azure para Aprendizado de Máquina?</a:t>
            </a:r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5" name="Diagrama 14"/>
          <p:cNvGraphicFramePr/>
          <p:nvPr/>
        </p:nvGraphicFramePr>
        <p:xfrm>
          <a:off x="765907" y="2192150"/>
          <a:ext cx="5086252" cy="321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Chave esquerda 15"/>
          <p:cNvSpPr/>
          <p:nvPr/>
        </p:nvSpPr>
        <p:spPr>
          <a:xfrm flipV="1">
            <a:off x="116436" y="2834640"/>
            <a:ext cx="579927" cy="1927274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3796" name="Picture 4" descr="Microsoft azure logo - Ícones Social media e Logo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21916" y="2323514"/>
            <a:ext cx="48768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VISÃO COMPUTACIONAL?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Técnica para lidar com o processamento visual. </a:t>
            </a:r>
            <a:r>
              <a:rPr lang="pt-BR" sz="2800" dirty="0" smtClean="0">
                <a:hlinkClick r:id="rId2"/>
              </a:rPr>
              <a:t>Link</a:t>
            </a:r>
            <a:endParaRPr lang="pt-BR" sz="2800" dirty="0" smtClean="0"/>
          </a:p>
          <a:p>
            <a:pPr algn="just"/>
            <a:r>
              <a:rPr lang="pt-BR" sz="2800" dirty="0" smtClean="0"/>
              <a:t>Tarefas que podem ser realizadas.</a:t>
            </a:r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6" name="Diagrama 15"/>
          <p:cNvGraphicFramePr/>
          <p:nvPr/>
        </p:nvGraphicFramePr>
        <p:xfrm>
          <a:off x="1061329" y="2867872"/>
          <a:ext cx="5086252" cy="321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Chave esquerda 16"/>
          <p:cNvSpPr/>
          <p:nvPr/>
        </p:nvSpPr>
        <p:spPr>
          <a:xfrm flipV="1">
            <a:off x="354013" y="3177085"/>
            <a:ext cx="579927" cy="2468880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" name="Imagem 19" descr="ey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233" y="2602524"/>
            <a:ext cx="5227567" cy="3230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VISÃO COMPUTACIONAL?</a:t>
            </a:r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230" y="1287137"/>
            <a:ext cx="3707927" cy="248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6600" y="1278148"/>
            <a:ext cx="3729097" cy="2505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230" y="3892312"/>
            <a:ext cx="3720471" cy="2534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2656" y="3901834"/>
            <a:ext cx="3721669" cy="2524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54837" y="1293960"/>
            <a:ext cx="3702071" cy="250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56905" y="3913427"/>
            <a:ext cx="3747547" cy="2539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CaixaDeTexto 22"/>
          <p:cNvSpPr txBox="1"/>
          <p:nvPr/>
        </p:nvSpPr>
        <p:spPr>
          <a:xfrm>
            <a:off x="621101" y="1242207"/>
            <a:ext cx="3579963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Classificação de Imagem - conteúdo</a:t>
            </a:r>
            <a:endParaRPr lang="pt-BR" dirty="0"/>
          </a:p>
        </p:txBody>
      </p:sp>
      <p:sp>
        <p:nvSpPr>
          <p:cNvPr id="24" name="CaixaDeTexto 23"/>
          <p:cNvSpPr txBox="1"/>
          <p:nvPr/>
        </p:nvSpPr>
        <p:spPr>
          <a:xfrm>
            <a:off x="566467" y="3870385"/>
            <a:ext cx="3579963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Segmentação Semântica – pixels e objeto</a:t>
            </a:r>
            <a:endParaRPr lang="pt-BR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4352656" y="1252270"/>
            <a:ext cx="357996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Detecção de Objetos – objetos, localização</a:t>
            </a:r>
            <a:endParaRPr lang="pt-BR" dirty="0"/>
          </a:p>
        </p:txBody>
      </p:sp>
      <p:sp>
        <p:nvSpPr>
          <p:cNvPr id="26" name="CaixaDeTexto 25"/>
          <p:cNvSpPr txBox="1"/>
          <p:nvPr/>
        </p:nvSpPr>
        <p:spPr>
          <a:xfrm>
            <a:off x="4352656" y="3870385"/>
            <a:ext cx="3579963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Análise de Imagem – informações, </a:t>
            </a:r>
            <a:r>
              <a:rPr lang="pt-BR" dirty="0" err="1" smtClean="0"/>
              <a:t>tags</a:t>
            </a:r>
            <a:endParaRPr lang="pt-BR" dirty="0"/>
          </a:p>
        </p:txBody>
      </p:sp>
      <p:sp>
        <p:nvSpPr>
          <p:cNvPr id="27" name="CaixaDeTexto 26"/>
          <p:cNvSpPr txBox="1"/>
          <p:nvPr/>
        </p:nvSpPr>
        <p:spPr>
          <a:xfrm>
            <a:off x="8154837" y="1250830"/>
            <a:ext cx="357996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Detecção, Análise e Reconhecimento de Rosto</a:t>
            </a:r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8156905" y="3866434"/>
            <a:ext cx="3579963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Reconhecimento Óptico de Caracteres (ORC) – ler textos em imagens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VISÃO COMPUTACIONAL?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Azure AI </a:t>
            </a:r>
            <a:r>
              <a:rPr lang="pt-BR" sz="2800" dirty="0" err="1" smtClean="0"/>
              <a:t>Vision</a:t>
            </a:r>
            <a:r>
              <a:rPr lang="pt-BR" sz="2800" dirty="0" smtClean="0"/>
              <a:t>. Azure </a:t>
            </a:r>
            <a:r>
              <a:rPr lang="pt-BR" sz="2800" dirty="0" err="1" smtClean="0"/>
              <a:t>Vision</a:t>
            </a:r>
            <a:r>
              <a:rPr lang="pt-BR" sz="2800" dirty="0" smtClean="0"/>
              <a:t> Studio. Alguns recursos dele incluem: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6" name="Diagrama 15"/>
          <p:cNvGraphicFramePr/>
          <p:nvPr/>
        </p:nvGraphicFramePr>
        <p:xfrm>
          <a:off x="933940" y="2611645"/>
          <a:ext cx="4218037" cy="2059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Chave esquerda 16"/>
          <p:cNvSpPr/>
          <p:nvPr/>
        </p:nvSpPr>
        <p:spPr>
          <a:xfrm flipV="1">
            <a:off x="354013" y="2611645"/>
            <a:ext cx="579927" cy="2059970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PROCESSAMENTO DE LINGUAGEM </a:t>
            </a:r>
            <a:br>
              <a:rPr lang="pt-BR" dirty="0" smtClean="0"/>
            </a:br>
            <a:r>
              <a:rPr lang="pt-BR" dirty="0" smtClean="0"/>
              <a:t>NATURAL?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sz="2800" dirty="0" smtClean="0"/>
              <a:t>Técnica para lidar com a linguagem humana seja escrita ou falada. Veja 2 exemplos de aplicações.</a:t>
            </a:r>
          </a:p>
          <a:p>
            <a:pPr algn="just"/>
            <a:r>
              <a:rPr lang="pt-BR" sz="2800" dirty="0" smtClean="0"/>
              <a:t>A PNL possibilita: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r>
              <a:rPr lang="pt-BR" sz="2800" dirty="0" smtClean="0"/>
              <a:t>Serviços: Azure AI Language, Azure AI Speech. IDE: Azure Speech Studio.</a:t>
            </a:r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6" name="Diagrama 15"/>
          <p:cNvGraphicFramePr/>
          <p:nvPr/>
        </p:nvGraphicFramePr>
        <p:xfrm>
          <a:off x="1285616" y="2867872"/>
          <a:ext cx="4813260" cy="247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Chave esquerda 16"/>
          <p:cNvSpPr/>
          <p:nvPr/>
        </p:nvSpPr>
        <p:spPr>
          <a:xfrm flipV="1">
            <a:off x="643976" y="3053721"/>
            <a:ext cx="579927" cy="2162666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IconExperience » G-Collection » Microphone Ic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62748" y="2867871"/>
            <a:ext cx="2471878" cy="2471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INTELIGÊNCIA DOCUMENTAL E MINERAÇÃO DE CONHECIMENTO?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 smtClean="0">
                <a:solidFill>
                  <a:srgbClr val="FF0000"/>
                </a:solidFill>
              </a:rPr>
              <a:t>Gerenciamento, processamento, uso de grande volume de dados</a:t>
            </a:r>
            <a:r>
              <a:rPr lang="pt-BR" sz="2800" dirty="0" smtClean="0"/>
              <a:t> encontrados em </a:t>
            </a:r>
            <a:r>
              <a:rPr lang="pt-BR" sz="2800" dirty="0" smtClean="0">
                <a:solidFill>
                  <a:srgbClr val="FF0000"/>
                </a:solidFill>
              </a:rPr>
              <a:t>formulários</a:t>
            </a:r>
            <a:r>
              <a:rPr lang="pt-BR" sz="2800" dirty="0" smtClean="0"/>
              <a:t> e </a:t>
            </a:r>
            <a:r>
              <a:rPr lang="pt-BR" sz="2800" dirty="0" smtClean="0">
                <a:solidFill>
                  <a:srgbClr val="FF0000"/>
                </a:solidFill>
              </a:rPr>
              <a:t>documentos</a:t>
            </a:r>
            <a:r>
              <a:rPr lang="pt-BR" sz="2800" dirty="0" smtClean="0"/>
              <a:t>. Automatização de contratos, formulários financeiros ...</a:t>
            </a:r>
          </a:p>
          <a:p>
            <a:pPr algn="just"/>
            <a:r>
              <a:rPr lang="pt-BR" sz="2800" dirty="0" smtClean="0"/>
              <a:t>Serviço: </a:t>
            </a:r>
            <a:r>
              <a:rPr lang="pt-BR" sz="2800" dirty="0" smtClean="0">
                <a:solidFill>
                  <a:srgbClr val="FF0000"/>
                </a:solidFill>
              </a:rPr>
              <a:t>Azure AI Document Intelligence</a:t>
            </a:r>
            <a:r>
              <a:rPr lang="pt-BR" sz="2800" dirty="0" smtClean="0"/>
              <a:t>. Documentos digitalizados, adicionar pesquisas de documentos.</a:t>
            </a:r>
          </a:p>
          <a:p>
            <a:pPr algn="just"/>
            <a:r>
              <a:rPr lang="pt-BR" sz="2800" dirty="0" smtClean="0"/>
              <a:t>IDE: Azure AI Document Intelligence Studio. 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24" name="Picture 4" descr="Document Scanner Icon Gráfico por Symbolic Language · Creative Fabric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5916" y="3547870"/>
            <a:ext cx="4014582" cy="2827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INTELIGÊNCIA DOCUMENTAL E MINERAÇÃO DE CONHECIMENTO?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 smtClean="0"/>
              <a:t>Mineração de Conhecimento – </a:t>
            </a:r>
            <a:r>
              <a:rPr lang="pt-BR" sz="2400" dirty="0" smtClean="0">
                <a:solidFill>
                  <a:srgbClr val="FF0000"/>
                </a:solidFill>
              </a:rPr>
              <a:t>extração de informações </a:t>
            </a:r>
            <a:r>
              <a:rPr lang="pt-BR" sz="2400" dirty="0" smtClean="0"/>
              <a:t>em grande volume de dados geralmente </a:t>
            </a:r>
            <a:r>
              <a:rPr lang="pt-BR" sz="2400" dirty="0" smtClean="0">
                <a:solidFill>
                  <a:srgbClr val="FF0000"/>
                </a:solidFill>
              </a:rPr>
              <a:t>não estruturados </a:t>
            </a:r>
            <a:r>
              <a:rPr lang="pt-BR" sz="2400" dirty="0" smtClean="0"/>
              <a:t>para criar um armazenamento de </a:t>
            </a:r>
            <a:r>
              <a:rPr lang="pt-BR" sz="2400" dirty="0" smtClean="0">
                <a:solidFill>
                  <a:srgbClr val="FF0000"/>
                </a:solidFill>
              </a:rPr>
              <a:t>conhecimento pesquisável</a:t>
            </a:r>
            <a:r>
              <a:rPr lang="pt-BR" sz="2400" dirty="0" smtClean="0"/>
              <a:t>. Antes era Form Recognizer.</a:t>
            </a:r>
          </a:p>
          <a:p>
            <a:pPr algn="just"/>
            <a:r>
              <a:rPr lang="pt-BR" sz="2400" dirty="0" smtClean="0"/>
              <a:t>Serviço: Azure Cognitive Search – criação de índices e insights, integra outros serviços</a:t>
            </a:r>
            <a:r>
              <a:rPr lang="pt-BR" sz="2800" dirty="0" smtClean="0"/>
              <a:t>. </a:t>
            </a:r>
            <a:r>
              <a:rPr lang="pt-BR" sz="2400" dirty="0" smtClean="0"/>
              <a:t>Azure AI </a:t>
            </a:r>
            <a:r>
              <a:rPr lang="pt-BR" sz="2400" dirty="0" err="1" smtClean="0"/>
              <a:t>Document</a:t>
            </a:r>
            <a:r>
              <a:rPr lang="pt-BR" sz="2400" dirty="0" smtClean="0"/>
              <a:t> </a:t>
            </a:r>
            <a:r>
              <a:rPr lang="pt-BR" sz="2400" dirty="0" err="1" smtClean="0"/>
              <a:t>Intelligence</a:t>
            </a:r>
            <a:endParaRPr lang="pt-BR" sz="24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Conheciment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11173" y="6218057"/>
            <a:ext cx="477627" cy="47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INTELIGÊNCIA DOCUMENTAL E MINERAÇÃO DE CONHECIMENTO?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 smtClean="0"/>
              <a:t>Exemplos de Inteligência Documental.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Conheciment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11173" y="6218057"/>
            <a:ext cx="477627" cy="47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Screenshot of Invoice model analysis using Document Intelligence Studio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828" y="2474341"/>
            <a:ext cx="5556617" cy="259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Screenshot of General Document model analysis using Document Intelligence Studio.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32183" y="2457089"/>
            <a:ext cx="5556617" cy="259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664828" y="2149312"/>
            <a:ext cx="11300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Fatura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6432183" y="2147823"/>
            <a:ext cx="190982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Documento Geral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 QUE É INTELIGÊNCIA DOCUMENTAL E MINERAÇÃO DE CONHECIMENTO?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Conheciment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2359" y="1444695"/>
            <a:ext cx="477627" cy="477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842" name="Picture 2" descr="Screenshot of Receipt model analysis using Document Intelligence Studio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301" y="1959607"/>
            <a:ext cx="5556617" cy="228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ixaDeTexto 16"/>
          <p:cNvSpPr txBox="1"/>
          <p:nvPr/>
        </p:nvSpPr>
        <p:spPr>
          <a:xfrm>
            <a:off x="578301" y="1614545"/>
            <a:ext cx="11300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Recibo</a:t>
            </a:r>
            <a:endParaRPr lang="pt-BR" dirty="0"/>
          </a:p>
        </p:txBody>
      </p:sp>
      <p:pic>
        <p:nvPicPr>
          <p:cNvPr id="5" name="Picture 4" descr="Screenshot of Identity (ID) Document model analysis using Document Intelligence Studio.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5856" y="1978910"/>
            <a:ext cx="5556616" cy="226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/>
          <p:cNvSpPr txBox="1"/>
          <p:nvPr/>
        </p:nvSpPr>
        <p:spPr>
          <a:xfrm>
            <a:off x="6245856" y="1614545"/>
            <a:ext cx="11300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Identidade</a:t>
            </a:r>
            <a:endParaRPr lang="pt-BR" dirty="0"/>
          </a:p>
        </p:txBody>
      </p:sp>
      <p:pic>
        <p:nvPicPr>
          <p:cNvPr id="6" name="Picture 6" descr="Screenshot of Contract model extraction using Document Intelligence Studio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8301" y="4409508"/>
            <a:ext cx="5556617" cy="228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CaixaDeTexto 20"/>
          <p:cNvSpPr txBox="1"/>
          <p:nvPr/>
        </p:nvSpPr>
        <p:spPr>
          <a:xfrm>
            <a:off x="578300" y="4090307"/>
            <a:ext cx="174220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Modelo de Contrato</a:t>
            </a:r>
            <a:endParaRPr lang="pt-BR" dirty="0"/>
          </a:p>
        </p:txBody>
      </p:sp>
      <p:pic>
        <p:nvPicPr>
          <p:cNvPr id="35848" name="Picture 8" descr="Screenshot of Custom Template model analysis using Document Intelligence Studio.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5856" y="4398084"/>
            <a:ext cx="5556618" cy="228458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6245856" y="4101731"/>
            <a:ext cx="213039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smtClean="0"/>
              <a:t>Modelo Personalizado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inteligência artificial?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Criação de software que imita </a:t>
            </a:r>
            <a:r>
              <a:rPr lang="pt-BR" sz="2800" dirty="0" smtClean="0">
                <a:solidFill>
                  <a:srgbClr val="FF0000"/>
                </a:solidFill>
              </a:rPr>
              <a:t>comportamentos</a:t>
            </a:r>
            <a:r>
              <a:rPr lang="pt-BR" sz="2800" dirty="0" smtClean="0"/>
              <a:t> e </a:t>
            </a:r>
            <a:r>
              <a:rPr lang="pt-BR" sz="2800" dirty="0" smtClean="0">
                <a:solidFill>
                  <a:srgbClr val="FF0000"/>
                </a:solidFill>
              </a:rPr>
              <a:t>capacidades humanas</a:t>
            </a:r>
            <a:r>
              <a:rPr lang="pt-BR" sz="2800" dirty="0" smtClean="0"/>
              <a:t>. Há diversas aplicações.</a:t>
            </a:r>
          </a:p>
          <a:p>
            <a:pPr algn="just"/>
            <a:r>
              <a:rPr lang="pt-BR" sz="2800" dirty="0" smtClean="0"/>
              <a:t>Principais cargas de trabalho temos</a:t>
            </a:r>
            <a:r>
              <a:rPr lang="pt-BR" dirty="0" smtClean="0"/>
              <a:t>:</a:t>
            </a:r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1934" y="3840479"/>
            <a:ext cx="5334005" cy="1280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Diagrama 7"/>
          <p:cNvGraphicFramePr/>
          <p:nvPr/>
        </p:nvGraphicFramePr>
        <p:xfrm>
          <a:off x="765907" y="3252158"/>
          <a:ext cx="5086252" cy="321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Chave esquerda 8"/>
          <p:cNvSpPr/>
          <p:nvPr/>
        </p:nvSpPr>
        <p:spPr>
          <a:xfrm flipV="1">
            <a:off x="185980" y="3474030"/>
            <a:ext cx="440840" cy="2823251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QUE É IA Generativa?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 smtClean="0"/>
              <a:t>Categoria de recursos da IA que criam </a:t>
            </a:r>
            <a:r>
              <a:rPr lang="pt-BR" sz="2800" dirty="0" smtClean="0">
                <a:solidFill>
                  <a:srgbClr val="FF0000"/>
                </a:solidFill>
              </a:rPr>
              <a:t>conteúdo original</a:t>
            </a:r>
            <a:r>
              <a:rPr lang="pt-BR" sz="2800" dirty="0" smtClean="0"/>
              <a:t>. Exemplo: chats. </a:t>
            </a:r>
          </a:p>
          <a:p>
            <a:pPr algn="just"/>
            <a:r>
              <a:rPr lang="pt-BR" sz="2800" dirty="0" smtClean="0"/>
              <a:t>Usando como entrada linguagem natural, podemos descrever uma saída gerando texto, imagem ou código.</a:t>
            </a:r>
          </a:p>
          <a:p>
            <a:pPr algn="just"/>
            <a:r>
              <a:rPr lang="pt-BR" sz="2800" dirty="0" smtClean="0"/>
              <a:t>Serviço: Azure OpenAI. Azure OpenAI Studio.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ChatGPT agora também pode gerar imagens. Veja foto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4466" y="3925911"/>
            <a:ext cx="4085337" cy="27235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DESAFIOS E RISCOS DA 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 smtClean="0"/>
              <a:t>Como qualquer ferramenta, ela deve ser usada com responsabilidade.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990" y="2540299"/>
            <a:ext cx="7237202" cy="410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IA RESPONSÁVEL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 smtClean="0"/>
              <a:t>Objetivo: aplicações de IA surpreendentes para problemas difíceis. 6 princípios:</a:t>
            </a:r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sz="2800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794" name="AutoShape 2" descr="Azure Icon Vector SVG Icon - SVG Rep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4" name="AutoShape 4" descr="Como diminuir cartão recusado no e-commerce | Blog da Yampi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ágina 7 | Fotos Cartao De Credito Icone, 24.000+ fotos de arquivo grátis  de alta qualidade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6" name="AutoShape 2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6868" name="AutoShape 4" descr="Download Eye Human Blue Eye Royalty-Free Vector Graphic - Pixabay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17" name="Diagrama 16"/>
          <p:cNvGraphicFramePr/>
          <p:nvPr/>
        </p:nvGraphicFramePr>
        <p:xfrm>
          <a:off x="765907" y="2596551"/>
          <a:ext cx="5086252" cy="321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inteligência artificial?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Aplicações da IA.</a:t>
            </a:r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pic>
        <p:nvPicPr>
          <p:cNvPr id="13314" name="Picture 2" descr="12 Best Amazon Echo and Alexa Speakers (2023): Earbuds, Soundbars, Displays  | WIR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7098" y="2415608"/>
            <a:ext cx="5500613" cy="3664518"/>
          </a:xfrm>
          <a:prstGeom prst="rect">
            <a:avLst/>
          </a:prstGeom>
          <a:noFill/>
        </p:spPr>
      </p:pic>
      <p:sp>
        <p:nvSpPr>
          <p:cNvPr id="13316" name="AutoShape 4" descr="Carros autônomos: funcionamento e crescimento - André Veículos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18" name="AutoShape 6" descr="Carros autônomos: tudo o que você precisa saber | Carbel Japã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20" name="AutoShape 8" descr="Está pronto para embarcar no seu primeiro carro autônomo? | TELETIME News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4013" y="2415608"/>
            <a:ext cx="5500613" cy="366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AutoShape 13" descr="Uso de reconhecimento facial cresce na pandemia; entenda a tecnologia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inteligência artificial?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Aplicações da IA.</a:t>
            </a:r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13316" name="AutoShape 4" descr="Carros autônomos: funcionamento e crescimento - André Veículos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18" name="AutoShape 6" descr="Carros autônomos: tudo o que você precisa saber | Carbel Japã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20" name="AutoShape 8" descr="Está pronto para embarcar no seu primeiro carro autônomo? | TELETIME News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325" name="AutoShape 13" descr="Uso de reconhecimento facial cresce na pandemia; entenda a tecnologia"/>
          <p:cNvSpPr>
            <a:spLocks noChangeAspect="1" noChangeArrowheads="1"/>
          </p:cNvSpPr>
          <p:nvPr/>
        </p:nvSpPr>
        <p:spPr bwMode="auto">
          <a:xfrm>
            <a:off x="49213" y="-1063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327" name="Picture 15" descr="Reconhecimento facial: por que você precisa saber mais sobre essa  tecnologia? | Especial Publicitário - Delphos | 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013" y="2117220"/>
            <a:ext cx="5553000" cy="3773068"/>
          </a:xfrm>
          <a:prstGeom prst="rect">
            <a:avLst/>
          </a:prstGeom>
          <a:noFill/>
        </p:spPr>
      </p:pic>
      <p:pic>
        <p:nvPicPr>
          <p:cNvPr id="13323" name="Picture 11" descr="Cirurgia Robótica - História e Evolução dos Robôs na Medicina | Portal  WeMED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3630" y="2117220"/>
            <a:ext cx="5553000" cy="37730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Chamado também de Machine Learning, é o coração da Inteligência Artificial. </a:t>
            </a:r>
          </a:p>
          <a:p>
            <a:pPr algn="just"/>
            <a:r>
              <a:rPr lang="pt-BR" sz="2800" dirty="0" smtClean="0"/>
              <a:t>Semelhante ao processo de aprendizado humano. Vantagens: mais rápida, menor taxa de erros.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2" name="Picture 4" descr="Gatos e crianças: dicas e cuidados para dar cert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5907" y="3509009"/>
            <a:ext cx="5578622" cy="3137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As máquinas aprendem a partir de </a:t>
            </a:r>
            <a:r>
              <a:rPr lang="pt-BR" sz="2800" dirty="0" smtClean="0">
                <a:solidFill>
                  <a:srgbClr val="FF0000"/>
                </a:solidFill>
              </a:rPr>
              <a:t>DADOS</a:t>
            </a:r>
            <a:r>
              <a:rPr lang="pt-BR" sz="2800" dirty="0" smtClean="0"/>
              <a:t>, encontram </a:t>
            </a:r>
            <a:r>
              <a:rPr lang="pt-BR" sz="2800" dirty="0" smtClean="0">
                <a:solidFill>
                  <a:srgbClr val="FF0000"/>
                </a:solidFill>
              </a:rPr>
              <a:t>PADRÕES</a:t>
            </a:r>
            <a:r>
              <a:rPr lang="pt-BR" sz="2800" dirty="0" smtClean="0"/>
              <a:t> e conseguem fazer </a:t>
            </a:r>
            <a:r>
              <a:rPr lang="pt-BR" sz="2800" dirty="0" smtClean="0">
                <a:solidFill>
                  <a:srgbClr val="FF0000"/>
                </a:solidFill>
              </a:rPr>
              <a:t>INFERÊNCIAS/PREVISÕES</a:t>
            </a:r>
            <a:r>
              <a:rPr lang="pt-BR" sz="2800" dirty="0" smtClean="0"/>
              <a:t>. Constrói-se um modelo matemático. 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Business - Free busines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2" y="4717034"/>
            <a:ext cx="1167085" cy="1167086"/>
          </a:xfrm>
          <a:prstGeom prst="rect">
            <a:avLst/>
          </a:prstGeom>
          <a:noFill/>
        </p:spPr>
      </p:pic>
      <p:pic>
        <p:nvPicPr>
          <p:cNvPr id="18436" name="Picture 4" descr="Bar graph - Free business icon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4186" y="4717034"/>
            <a:ext cx="1226150" cy="1226150"/>
          </a:xfrm>
          <a:prstGeom prst="rect">
            <a:avLst/>
          </a:prstGeom>
          <a:noFill/>
        </p:spPr>
      </p:pic>
      <p:pic>
        <p:nvPicPr>
          <p:cNvPr id="18438" name="Picture 6" descr="Machine Learning - ícones de educação gráti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02940" y="4717034"/>
            <a:ext cx="1226150" cy="1226150"/>
          </a:xfrm>
          <a:prstGeom prst="rect">
            <a:avLst/>
          </a:prstGeom>
          <a:noFill/>
        </p:spPr>
      </p:pic>
      <p:pic>
        <p:nvPicPr>
          <p:cNvPr id="18440" name="Picture 8" descr="Avaliação - ícones de o negócio gráti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5028" y="4768911"/>
            <a:ext cx="1053475" cy="1053475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836614" y="5943184"/>
            <a:ext cx="1636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1 – Entendimento </a:t>
            </a:r>
          </a:p>
          <a:p>
            <a:pPr algn="ctr"/>
            <a:r>
              <a:rPr lang="pt-BR" dirty="0" smtClean="0"/>
              <a:t>do Negócio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671883" y="5943184"/>
            <a:ext cx="2066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 – Análise Exploratória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738218" y="5943184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3 – Construção do Modelo</a:t>
            </a:r>
          </a:p>
          <a:p>
            <a:pPr algn="ctr"/>
            <a:r>
              <a:rPr lang="pt-BR" dirty="0" smtClean="0"/>
              <a:t> (Treinamento)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469254" y="5943184"/>
            <a:ext cx="154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4 – Avaliação de </a:t>
            </a:r>
          </a:p>
          <a:p>
            <a:pPr algn="ctr"/>
            <a:r>
              <a:rPr lang="pt-BR" dirty="0" smtClean="0"/>
              <a:t>Resultados</a:t>
            </a:r>
          </a:p>
        </p:txBody>
      </p:sp>
      <p:pic>
        <p:nvPicPr>
          <p:cNvPr id="18442" name="Picture 10" descr="Produção - ícones de indústria gráti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651737" y="4768911"/>
            <a:ext cx="1174273" cy="1174273"/>
          </a:xfrm>
          <a:prstGeom prst="rect">
            <a:avLst/>
          </a:prstGeom>
          <a:noFill/>
        </p:spPr>
      </p:pic>
      <p:sp>
        <p:nvSpPr>
          <p:cNvPr id="16" name="CaixaDeTexto 15"/>
          <p:cNvSpPr txBox="1"/>
          <p:nvPr/>
        </p:nvSpPr>
        <p:spPr>
          <a:xfrm>
            <a:off x="9481824" y="5989351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5 – Implantação</a:t>
            </a:r>
          </a:p>
          <a:p>
            <a:pPr algn="ctr"/>
            <a:r>
              <a:rPr lang="pt-BR" dirty="0" smtClean="0"/>
              <a:t> (Produção)</a:t>
            </a:r>
          </a:p>
        </p:txBody>
      </p:sp>
      <p:cxnSp>
        <p:nvCxnSpPr>
          <p:cNvPr id="18" name="Conector de seta reta 17"/>
          <p:cNvCxnSpPr/>
          <p:nvPr/>
        </p:nvCxnSpPr>
        <p:spPr>
          <a:xfrm flipV="1">
            <a:off x="2310772" y="5495027"/>
            <a:ext cx="586597" cy="86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4559391" y="5486401"/>
            <a:ext cx="586597" cy="86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6882657" y="5477775"/>
            <a:ext cx="586597" cy="86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V="1">
            <a:off x="8895227" y="5469149"/>
            <a:ext cx="586597" cy="862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Exemplo: aplicativo de análise de crédito, aprovar ou não cartão de cliente para o cliente. Usamos </a:t>
            </a:r>
            <a:r>
              <a:rPr lang="pt-BR" sz="2800" dirty="0" smtClean="0">
                <a:solidFill>
                  <a:srgbClr val="FF0000"/>
                </a:solidFill>
              </a:rPr>
              <a:t>dados históricos</a:t>
            </a:r>
            <a:r>
              <a:rPr lang="pt-BR" sz="2800" dirty="0" smtClean="0"/>
              <a:t>.</a:t>
            </a:r>
          </a:p>
          <a:p>
            <a:pPr algn="just"/>
            <a:endParaRPr lang="pt-BR" sz="2800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24" name="Picture 4" descr="Bank - Free busines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4248" y="2423550"/>
            <a:ext cx="3005797" cy="3005798"/>
          </a:xfrm>
          <a:prstGeom prst="rect">
            <a:avLst/>
          </a:prstGeom>
          <a:noFill/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836246" y="2665636"/>
          <a:ext cx="812800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Nome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Renda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Quantidade de produtos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Possui imóvel próprio?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Cartão</a:t>
                      </a:r>
                      <a:r>
                        <a:rPr lang="pt-BR" baseline="0" dirty="0" smtClean="0">
                          <a:solidFill>
                            <a:schemeClr val="tx1"/>
                          </a:solidFill>
                        </a:rPr>
                        <a:t> liberado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Carlos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Ana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José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1.800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3794760" y="1875503"/>
            <a:ext cx="464234" cy="6295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7765366" y="4791032"/>
            <a:ext cx="42203" cy="464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23028" y="5429348"/>
            <a:ext cx="132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Variáveis preditoras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641885" y="5429348"/>
            <a:ext cx="132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</a:t>
            </a:r>
            <a:r>
              <a:rPr lang="pt-BR" dirty="0" smtClean="0"/>
              <a:t>/</a:t>
            </a:r>
            <a:r>
              <a:rPr lang="pt-BR" dirty="0" err="1" smtClean="0"/>
              <a:t>target</a:t>
            </a:r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Exemplo: aplicativo de análise de crédito, aprovar ou não cartão de cliente para o cliente. Usamos </a:t>
            </a:r>
            <a:r>
              <a:rPr lang="pt-BR" sz="2800" dirty="0" smtClean="0">
                <a:solidFill>
                  <a:srgbClr val="FF0000"/>
                </a:solidFill>
              </a:rPr>
              <a:t>dados históricos</a:t>
            </a:r>
            <a:r>
              <a:rPr lang="pt-BR" sz="2800" dirty="0" smtClean="0"/>
              <a:t>.</a:t>
            </a:r>
          </a:p>
          <a:p>
            <a:pPr algn="just"/>
            <a:endParaRPr lang="pt-BR" sz="2800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24" name="Picture 4" descr="Bank - Free busines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64248" y="2423550"/>
            <a:ext cx="3005797" cy="3005798"/>
          </a:xfrm>
          <a:prstGeom prst="rect">
            <a:avLst/>
          </a:prstGeom>
          <a:noFill/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836246" y="2665636"/>
          <a:ext cx="6773335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Idade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Renda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Quantidade de produtos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Possui imóvel próprio?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Cartão</a:t>
                      </a:r>
                      <a:r>
                        <a:rPr lang="pt-BR" baseline="0" dirty="0" smtClean="0">
                          <a:solidFill>
                            <a:schemeClr val="tx1"/>
                          </a:solidFill>
                        </a:rPr>
                        <a:t> liberado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1.400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3236452" y="2433811"/>
            <a:ext cx="638316" cy="535275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7047914" y="4692556"/>
            <a:ext cx="759655" cy="736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23028" y="5429348"/>
            <a:ext cx="132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Variáveis preditoras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641885" y="5429348"/>
            <a:ext cx="132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</a:t>
            </a:r>
            <a:r>
              <a:rPr lang="pt-BR" dirty="0" smtClean="0"/>
              <a:t>/</a:t>
            </a:r>
            <a:r>
              <a:rPr lang="pt-BR" dirty="0" err="1" smtClean="0"/>
              <a:t>target</a:t>
            </a:r>
            <a:endParaRPr lang="pt-BR" dirty="0"/>
          </a:p>
        </p:txBody>
      </p:sp>
      <p:pic>
        <p:nvPicPr>
          <p:cNvPr id="15" name="Picture 6" descr="Machine Learning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57688" y="3564881"/>
            <a:ext cx="1226150" cy="1226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Aprendizado de máquina?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800" dirty="0" smtClean="0"/>
              <a:t>Exemplo: aplicativo de aplicativo para prever o preço de aluguel de casas.</a:t>
            </a:r>
          </a:p>
          <a:p>
            <a:pPr algn="just"/>
            <a:endParaRPr lang="pt-BR" sz="2800" dirty="0" smtClean="0"/>
          </a:p>
          <a:p>
            <a:pPr algn="just"/>
            <a:endParaRPr lang="pt-BR" dirty="0" smtClean="0"/>
          </a:p>
          <a:p>
            <a:pPr algn="just"/>
            <a:endParaRPr lang="pt-BR" dirty="0"/>
          </a:p>
        </p:txBody>
      </p:sp>
      <p:pic>
        <p:nvPicPr>
          <p:cNvPr id="4" name="Imagem 3" descr="logo-RS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86" y="1"/>
            <a:ext cx="1304388" cy="1304388"/>
          </a:xfrm>
          <a:prstGeom prst="rect">
            <a:avLst/>
          </a:prstGeom>
        </p:spPr>
      </p:pic>
      <p:sp>
        <p:nvSpPr>
          <p:cNvPr id="27650" name="AutoShape 2" descr="Gatos e crianças: dicas e cuidados para dar certo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836246" y="2665636"/>
          <a:ext cx="699945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11"/>
                <a:gridCol w="1055077"/>
                <a:gridCol w="1015479"/>
                <a:gridCol w="1277555"/>
                <a:gridCol w="1125415"/>
                <a:gridCol w="120982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Local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>
                          <a:solidFill>
                            <a:schemeClr val="tx1"/>
                          </a:solidFill>
                        </a:rPr>
                        <a:t>Qtde</a:t>
                      </a: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 quartos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Área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Tem garagem?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Quitada?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Preço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Taguatinga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pt-BR" baseline="0" dirty="0" smtClean="0">
                          <a:solidFill>
                            <a:schemeClr val="tx1"/>
                          </a:solidFill>
                        </a:rPr>
                        <a:t> x 100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500.000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Taguatinga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80 x 60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350.000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Asa Sul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30 x 40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não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600.000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have direita 9"/>
          <p:cNvSpPr/>
          <p:nvPr/>
        </p:nvSpPr>
        <p:spPr>
          <a:xfrm rot="5400000">
            <a:off x="3520931" y="2570580"/>
            <a:ext cx="406199" cy="577556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endCxn id="14" idx="1"/>
          </p:cNvCxnSpPr>
          <p:nvPr/>
        </p:nvCxnSpPr>
        <p:spPr>
          <a:xfrm>
            <a:off x="7272997" y="5023149"/>
            <a:ext cx="368888" cy="560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23028" y="5690958"/>
            <a:ext cx="1322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Variáveis preditoras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641885" y="5429348"/>
            <a:ext cx="1322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Label</a:t>
            </a:r>
            <a:r>
              <a:rPr lang="pt-BR" dirty="0" smtClean="0"/>
              <a:t>/</a:t>
            </a:r>
            <a:r>
              <a:rPr lang="pt-BR" dirty="0" err="1" smtClean="0"/>
              <a:t>target</a:t>
            </a:r>
            <a:endParaRPr lang="pt-BR" dirty="0"/>
          </a:p>
        </p:txBody>
      </p:sp>
      <p:sp>
        <p:nvSpPr>
          <p:cNvPr id="32770" name="AutoShape 2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772" name="AutoShape 4" descr="Home Icon | Pretty Office 4 Iconpack | Custom Icon Design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4" name="Picture 6" descr="Home - Free buildings ic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65099" y="2354191"/>
            <a:ext cx="2901075" cy="2901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gem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Viagem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Viagem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4599</TotalTime>
  <Words>921</Words>
  <Application>Microsoft Office PowerPoint</Application>
  <PresentationFormat>Personalizar</PresentationFormat>
  <Paragraphs>248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3" baseType="lpstr">
      <vt:lpstr>Viagem</vt:lpstr>
      <vt:lpstr>Preparatório AI 900 de A-Z</vt:lpstr>
      <vt:lpstr>O QUE É inteligência artificial?</vt:lpstr>
      <vt:lpstr>O QUE É inteligência artificial?</vt:lpstr>
      <vt:lpstr>O QUE É inteligência artificial?</vt:lpstr>
      <vt:lpstr>O QUE É Aprendizado de máquina?</vt:lpstr>
      <vt:lpstr>O QUE É Aprendizado de máquina?</vt:lpstr>
      <vt:lpstr>O QUE É Aprendizado de máquina?</vt:lpstr>
      <vt:lpstr>O QUE É Aprendizado de máquina?</vt:lpstr>
      <vt:lpstr>O QUE É Aprendizado de máquina?</vt:lpstr>
      <vt:lpstr>O QUE É Aprendizado de máquina?</vt:lpstr>
      <vt:lpstr>O QUE É Aprendizado de máquina?</vt:lpstr>
      <vt:lpstr>O QUE É VISÃO COMPUTACIONAL?</vt:lpstr>
      <vt:lpstr>O QUE É VISÃO COMPUTACIONAL?</vt:lpstr>
      <vt:lpstr>O QUE É VISÃO COMPUTACIONAL?</vt:lpstr>
      <vt:lpstr>O QUE É PROCESSAMENTO DE LINGUAGEM  NATURAL?</vt:lpstr>
      <vt:lpstr>O QUE É INTELIGÊNCIA DOCUMENTAL E MINERAÇÃO DE CONHECIMENTO?</vt:lpstr>
      <vt:lpstr>O QUE É INTELIGÊNCIA DOCUMENTAL E MINERAÇÃO DE CONHECIMENTO?</vt:lpstr>
      <vt:lpstr>O QUE É INTELIGÊNCIA DOCUMENTAL E MINERAÇÃO DE CONHECIMENTO?</vt:lpstr>
      <vt:lpstr>O QUE É INTELIGÊNCIA DOCUMENTAL E MINERAÇÃO DE CONHECIMENTO?</vt:lpstr>
      <vt:lpstr>O QUE É IA Generativa?</vt:lpstr>
      <vt:lpstr>DESAFIOS E RISCOS DA IA?</vt:lpstr>
      <vt:lpstr>IA RESPONSÁVEL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Record a Presentation</dc:title>
  <dc:creator>Orians, A.J.</dc:creator>
  <cp:lastModifiedBy>Roger Sampaio</cp:lastModifiedBy>
  <cp:revision>64</cp:revision>
  <dcterms:modified xsi:type="dcterms:W3CDTF">2023-12-07T01:52:57Z</dcterms:modified>
</cp:coreProperties>
</file>